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8" r:id="rId6"/>
    <p:sldId id="260" r:id="rId7"/>
    <p:sldId id="269" r:id="rId8"/>
    <p:sldId id="262" r:id="rId9"/>
    <p:sldId id="263" r:id="rId10"/>
    <p:sldId id="270" r:id="rId11"/>
    <p:sldId id="264" r:id="rId12"/>
    <p:sldId id="272" r:id="rId13"/>
    <p:sldId id="271" r:id="rId14"/>
    <p:sldId id="265" r:id="rId15"/>
    <p:sldId id="266"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A788DA-4BBA-48CB-B8FD-FB675F510CD6}" v="3" dt="2020-08-19T13:17:09.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51"/>
    <p:restoredTop sz="69215"/>
  </p:normalViewPr>
  <p:slideViewPr>
    <p:cSldViewPr snapToGrid="0" snapToObjects="1">
      <p:cViewPr varScale="1">
        <p:scale>
          <a:sx n="50" d="100"/>
          <a:sy n="50" d="100"/>
        </p:scale>
        <p:origin x="75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6F5A2B43-C42D-4D4F-88BB-C4CA9301EB07}"/>
              </a:ext>
            </a:extLst>
          </p:cNvPr>
          <p:cNvSpPr txBox="1"/>
          <p:nvPr userDrawn="1"/>
        </p:nvSpPr>
        <p:spPr>
          <a:xfrm>
            <a:off x="3338821" y="6464832"/>
            <a:ext cx="52846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Simon Hudson </a:t>
            </a:r>
            <a:r>
              <a:rPr lang="en-US" sz="1200" b="1" baseline="0" dirty="0"/>
              <a:t>2020 </a:t>
            </a:r>
            <a:r>
              <a:rPr lang="en-GB" sz="1200" b="1" i="1" dirty="0"/>
              <a:t>COVID-19 and Travel: Impacts, responses and outcomes</a:t>
            </a:r>
            <a:endParaRPr lang="en-US" sz="1200" b="1" i="1" dirty="0"/>
          </a:p>
        </p:txBody>
      </p:sp>
      <p:pic>
        <p:nvPicPr>
          <p:cNvPr id="8" name="Picture 7" descr="A drawing of a face&#10;&#10;Description automatically generated">
            <a:extLst>
              <a:ext uri="{FF2B5EF4-FFF2-40B4-BE49-F238E27FC236}">
                <a16:creationId xmlns:a16="http://schemas.microsoft.com/office/drawing/2014/main" id="{27AF6576-44E9-4F45-A73E-4F32DEA44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80" y="5896869"/>
            <a:ext cx="844962" cy="844962"/>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5E7212E0-10BB-4165-9ECD-1C0CAC097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03842" y="5715112"/>
            <a:ext cx="788158" cy="10267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16154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CB06-2C5E-254D-942F-D9D49AF9CF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FFEC1-F27D-3547-B23C-D00EBEE54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9B0E2-795E-8B45-B506-FB961522CF9E}"/>
              </a:ext>
            </a:extLst>
          </p:cNvPr>
          <p:cNvSpPr>
            <a:spLocks noGrp="1"/>
          </p:cNvSpPr>
          <p:nvPr>
            <p:ph type="dt" sz="half" idx="10"/>
          </p:nvPr>
        </p:nvSpPr>
        <p:spPr/>
        <p:txBody>
          <a:bodyPr/>
          <a:lstStyle/>
          <a:p>
            <a:fld id="{9AA93994-1EFE-284A-B386-4912913B784C}" type="datetimeFigureOut">
              <a:rPr lang="en-US" smtClean="0"/>
              <a:t>8/19/2020</a:t>
            </a:fld>
            <a:endParaRPr lang="en-US"/>
          </a:p>
        </p:txBody>
      </p:sp>
      <p:sp>
        <p:nvSpPr>
          <p:cNvPr id="5" name="Footer Placeholder 4">
            <a:extLst>
              <a:ext uri="{FF2B5EF4-FFF2-40B4-BE49-F238E27FC236}">
                <a16:creationId xmlns:a16="http://schemas.microsoft.com/office/drawing/2014/main" id="{7CA04D79-2F3D-A247-871E-AE91669E0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09972-8A19-8B4E-9975-97D794EED871}"/>
              </a:ext>
            </a:extLst>
          </p:cNvPr>
          <p:cNvSpPr>
            <a:spLocks noGrp="1"/>
          </p:cNvSpPr>
          <p:nvPr>
            <p:ph type="sldNum" sz="quarter" idx="12"/>
          </p:nvPr>
        </p:nvSpPr>
        <p:spPr/>
        <p:txBody>
          <a:bodyPr/>
          <a:lstStyle/>
          <a:p>
            <a:fld id="{C7D13CA5-B198-3B4A-9BC4-BE7924B56942}" type="slidenum">
              <a:rPr lang="en-US" smtClean="0"/>
              <a:t>‹#›</a:t>
            </a:fld>
            <a:endParaRPr lang="en-US"/>
          </a:p>
        </p:txBody>
      </p:sp>
    </p:spTree>
    <p:extLst>
      <p:ext uri="{BB962C8B-B14F-4D97-AF65-F5344CB8AC3E}">
        <p14:creationId xmlns:p14="http://schemas.microsoft.com/office/powerpoint/2010/main" val="316280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CC7DCA-BA61-9B40-A808-B95D200B9D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780D0A-DD51-1841-8474-818C01BE13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5CAE6-C06A-9347-BF29-03C6938AF494}"/>
              </a:ext>
            </a:extLst>
          </p:cNvPr>
          <p:cNvSpPr>
            <a:spLocks noGrp="1"/>
          </p:cNvSpPr>
          <p:nvPr>
            <p:ph type="dt" sz="half" idx="10"/>
          </p:nvPr>
        </p:nvSpPr>
        <p:spPr/>
        <p:txBody>
          <a:bodyPr/>
          <a:lstStyle/>
          <a:p>
            <a:fld id="{9AA93994-1EFE-284A-B386-4912913B784C}" type="datetimeFigureOut">
              <a:rPr lang="en-US" smtClean="0"/>
              <a:t>8/19/2020</a:t>
            </a:fld>
            <a:endParaRPr lang="en-US"/>
          </a:p>
        </p:txBody>
      </p:sp>
      <p:sp>
        <p:nvSpPr>
          <p:cNvPr id="5" name="Footer Placeholder 4">
            <a:extLst>
              <a:ext uri="{FF2B5EF4-FFF2-40B4-BE49-F238E27FC236}">
                <a16:creationId xmlns:a16="http://schemas.microsoft.com/office/drawing/2014/main" id="{9E9B076E-1D38-0347-8E26-EC65304DD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EC277-6EFA-A243-A5A9-8EA03F16FA0C}"/>
              </a:ext>
            </a:extLst>
          </p:cNvPr>
          <p:cNvSpPr>
            <a:spLocks noGrp="1"/>
          </p:cNvSpPr>
          <p:nvPr>
            <p:ph type="sldNum" sz="quarter" idx="12"/>
          </p:nvPr>
        </p:nvSpPr>
        <p:spPr/>
        <p:txBody>
          <a:bodyPr/>
          <a:lstStyle/>
          <a:p>
            <a:fld id="{C7D13CA5-B198-3B4A-9BC4-BE7924B56942}" type="slidenum">
              <a:rPr lang="en-US" smtClean="0"/>
              <a:t>‹#›</a:t>
            </a:fld>
            <a:endParaRPr lang="en-US"/>
          </a:p>
        </p:txBody>
      </p:sp>
    </p:spTree>
    <p:extLst>
      <p:ext uri="{BB962C8B-B14F-4D97-AF65-F5344CB8AC3E}">
        <p14:creationId xmlns:p14="http://schemas.microsoft.com/office/powerpoint/2010/main" val="385504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6F5A2B43-C42D-4D4F-88BB-C4CA9301EB07}"/>
              </a:ext>
            </a:extLst>
          </p:cNvPr>
          <p:cNvSpPr txBox="1"/>
          <p:nvPr userDrawn="1"/>
        </p:nvSpPr>
        <p:spPr>
          <a:xfrm>
            <a:off x="3338821" y="6436696"/>
            <a:ext cx="52846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Simon Hudson </a:t>
            </a:r>
            <a:r>
              <a:rPr lang="en-US" sz="1200" b="1" baseline="0" dirty="0"/>
              <a:t>2020 </a:t>
            </a:r>
            <a:r>
              <a:rPr lang="en-GB" sz="1200" b="1" i="1" dirty="0"/>
              <a:t>COVID-19 and Travel: Impacts, responses and outcomes</a:t>
            </a:r>
            <a:endParaRPr lang="en-US" sz="1200" b="1" i="1" dirty="0"/>
          </a:p>
        </p:txBody>
      </p:sp>
      <p:pic>
        <p:nvPicPr>
          <p:cNvPr id="8" name="Picture 7" descr="A drawing of a face&#10;&#10;Description automatically generated">
            <a:extLst>
              <a:ext uri="{FF2B5EF4-FFF2-40B4-BE49-F238E27FC236}">
                <a16:creationId xmlns:a16="http://schemas.microsoft.com/office/drawing/2014/main" id="{27AF6576-44E9-4F45-A73E-4F32DEA44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80" y="5868733"/>
            <a:ext cx="844962" cy="844962"/>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5E7212E0-10BB-4165-9ECD-1C0CAC097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03842" y="5686976"/>
            <a:ext cx="788158" cy="10267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4405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6F5A2B43-C42D-4D4F-88BB-C4CA9301EB07}"/>
              </a:ext>
            </a:extLst>
          </p:cNvPr>
          <p:cNvSpPr txBox="1"/>
          <p:nvPr userDrawn="1"/>
        </p:nvSpPr>
        <p:spPr>
          <a:xfrm>
            <a:off x="3338821" y="6581001"/>
            <a:ext cx="52846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Simon Hudson </a:t>
            </a:r>
            <a:r>
              <a:rPr lang="en-US" sz="1200" b="1" baseline="0" dirty="0"/>
              <a:t>2020 </a:t>
            </a:r>
            <a:r>
              <a:rPr lang="en-GB" sz="1200" b="1" i="1" dirty="0"/>
              <a:t>COVID-19 and Travel: Impacts, responses and outcomes</a:t>
            </a:r>
            <a:r>
              <a:rPr lang="en-US" sz="1200" b="1" i="1" dirty="0" err="1"/>
              <a:t>i</a:t>
            </a:r>
            <a:endParaRPr lang="en-US" sz="1200" b="1" i="1" dirty="0"/>
          </a:p>
        </p:txBody>
      </p:sp>
      <p:pic>
        <p:nvPicPr>
          <p:cNvPr id="8" name="Picture 7" descr="A drawing of a face&#10;&#10;Description automatically generated">
            <a:extLst>
              <a:ext uri="{FF2B5EF4-FFF2-40B4-BE49-F238E27FC236}">
                <a16:creationId xmlns:a16="http://schemas.microsoft.com/office/drawing/2014/main" id="{27AF6576-44E9-4F45-A73E-4F32DEA44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80" y="6013038"/>
            <a:ext cx="844962" cy="844962"/>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5E7212E0-10BB-4165-9ECD-1C0CAC097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03842" y="5831281"/>
            <a:ext cx="788158" cy="10267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4741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85EF-A7CF-7940-B5FE-7A4CC08ED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88ACC6-5386-B543-8E0D-EC9DF7D69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E148E2-D6DC-854A-A578-17DA474261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9543D-B196-B44A-835D-DE5AFD116970}"/>
              </a:ext>
            </a:extLst>
          </p:cNvPr>
          <p:cNvSpPr>
            <a:spLocks noGrp="1"/>
          </p:cNvSpPr>
          <p:nvPr>
            <p:ph type="dt" sz="half" idx="10"/>
          </p:nvPr>
        </p:nvSpPr>
        <p:spPr/>
        <p:txBody>
          <a:bodyPr/>
          <a:lstStyle/>
          <a:p>
            <a:fld id="{9AA93994-1EFE-284A-B386-4912913B784C}" type="datetimeFigureOut">
              <a:rPr lang="en-US" smtClean="0"/>
              <a:t>8/19/2020</a:t>
            </a:fld>
            <a:endParaRPr lang="en-US"/>
          </a:p>
        </p:txBody>
      </p:sp>
      <p:sp>
        <p:nvSpPr>
          <p:cNvPr id="6" name="Footer Placeholder 5">
            <a:extLst>
              <a:ext uri="{FF2B5EF4-FFF2-40B4-BE49-F238E27FC236}">
                <a16:creationId xmlns:a16="http://schemas.microsoft.com/office/drawing/2014/main" id="{187DA888-4A04-5949-BCA7-735CE2F56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6F893-458F-AE46-96AA-F97B518DE858}"/>
              </a:ext>
            </a:extLst>
          </p:cNvPr>
          <p:cNvSpPr>
            <a:spLocks noGrp="1"/>
          </p:cNvSpPr>
          <p:nvPr>
            <p:ph type="sldNum" sz="quarter" idx="12"/>
          </p:nvPr>
        </p:nvSpPr>
        <p:spPr/>
        <p:txBody>
          <a:bodyPr/>
          <a:lstStyle/>
          <a:p>
            <a:fld id="{C7D13CA5-B198-3B4A-9BC4-BE7924B56942}" type="slidenum">
              <a:rPr lang="en-US" smtClean="0"/>
              <a:t>‹#›</a:t>
            </a:fld>
            <a:endParaRPr lang="en-US"/>
          </a:p>
        </p:txBody>
      </p:sp>
    </p:spTree>
    <p:extLst>
      <p:ext uri="{BB962C8B-B14F-4D97-AF65-F5344CB8AC3E}">
        <p14:creationId xmlns:p14="http://schemas.microsoft.com/office/powerpoint/2010/main" val="164311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F823-735B-374D-A9D5-E51D5CFA12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75E32C-5A86-DF48-8E16-60014CDCC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06AE0-D3D5-4449-A0F0-7722451A25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7EC5A9-1EFF-9A45-B639-FE3F22F8DD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FA9030-5498-114A-B7A1-DAC428BD91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A0B2A2-014D-A44B-9A5A-207B75985A7F}"/>
              </a:ext>
            </a:extLst>
          </p:cNvPr>
          <p:cNvSpPr>
            <a:spLocks noGrp="1"/>
          </p:cNvSpPr>
          <p:nvPr>
            <p:ph type="dt" sz="half" idx="10"/>
          </p:nvPr>
        </p:nvSpPr>
        <p:spPr/>
        <p:txBody>
          <a:bodyPr/>
          <a:lstStyle/>
          <a:p>
            <a:fld id="{9AA93994-1EFE-284A-B386-4912913B784C}" type="datetimeFigureOut">
              <a:rPr lang="en-US" smtClean="0"/>
              <a:t>8/19/2020</a:t>
            </a:fld>
            <a:endParaRPr lang="en-US"/>
          </a:p>
        </p:txBody>
      </p:sp>
      <p:sp>
        <p:nvSpPr>
          <p:cNvPr id="8" name="Footer Placeholder 7">
            <a:extLst>
              <a:ext uri="{FF2B5EF4-FFF2-40B4-BE49-F238E27FC236}">
                <a16:creationId xmlns:a16="http://schemas.microsoft.com/office/drawing/2014/main" id="{CCA68757-181E-3749-9EEC-9C5B9F85F0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9AC1B6-322D-C14B-89AC-41211F0123A6}"/>
              </a:ext>
            </a:extLst>
          </p:cNvPr>
          <p:cNvSpPr>
            <a:spLocks noGrp="1"/>
          </p:cNvSpPr>
          <p:nvPr>
            <p:ph type="sldNum" sz="quarter" idx="12"/>
          </p:nvPr>
        </p:nvSpPr>
        <p:spPr/>
        <p:txBody>
          <a:bodyPr/>
          <a:lstStyle/>
          <a:p>
            <a:fld id="{C7D13CA5-B198-3B4A-9BC4-BE7924B56942}" type="slidenum">
              <a:rPr lang="en-US" smtClean="0"/>
              <a:t>‹#›</a:t>
            </a:fld>
            <a:endParaRPr lang="en-US"/>
          </a:p>
        </p:txBody>
      </p:sp>
    </p:spTree>
    <p:extLst>
      <p:ext uri="{BB962C8B-B14F-4D97-AF65-F5344CB8AC3E}">
        <p14:creationId xmlns:p14="http://schemas.microsoft.com/office/powerpoint/2010/main" val="2446460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6B5A-C295-914F-ADFA-C5A2BBEC48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D94B10-B121-DD46-9465-EB5E1E706BA5}"/>
              </a:ext>
            </a:extLst>
          </p:cNvPr>
          <p:cNvSpPr>
            <a:spLocks noGrp="1"/>
          </p:cNvSpPr>
          <p:nvPr>
            <p:ph type="dt" sz="half" idx="10"/>
          </p:nvPr>
        </p:nvSpPr>
        <p:spPr/>
        <p:txBody>
          <a:bodyPr/>
          <a:lstStyle/>
          <a:p>
            <a:fld id="{9AA93994-1EFE-284A-B386-4912913B784C}" type="datetimeFigureOut">
              <a:rPr lang="en-US" smtClean="0"/>
              <a:t>8/19/2020</a:t>
            </a:fld>
            <a:endParaRPr lang="en-US"/>
          </a:p>
        </p:txBody>
      </p:sp>
      <p:sp>
        <p:nvSpPr>
          <p:cNvPr id="4" name="Footer Placeholder 3">
            <a:extLst>
              <a:ext uri="{FF2B5EF4-FFF2-40B4-BE49-F238E27FC236}">
                <a16:creationId xmlns:a16="http://schemas.microsoft.com/office/drawing/2014/main" id="{765F171A-6BE7-1B45-B385-B618CAC7D0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68B906-6C27-F74F-B302-7B4AD4D4C30F}"/>
              </a:ext>
            </a:extLst>
          </p:cNvPr>
          <p:cNvSpPr>
            <a:spLocks noGrp="1"/>
          </p:cNvSpPr>
          <p:nvPr>
            <p:ph type="sldNum" sz="quarter" idx="12"/>
          </p:nvPr>
        </p:nvSpPr>
        <p:spPr/>
        <p:txBody>
          <a:bodyPr/>
          <a:lstStyle/>
          <a:p>
            <a:fld id="{C7D13CA5-B198-3B4A-9BC4-BE7924B56942}" type="slidenum">
              <a:rPr lang="en-US" smtClean="0"/>
              <a:t>‹#›</a:t>
            </a:fld>
            <a:endParaRPr lang="en-US"/>
          </a:p>
        </p:txBody>
      </p:sp>
    </p:spTree>
    <p:extLst>
      <p:ext uri="{BB962C8B-B14F-4D97-AF65-F5344CB8AC3E}">
        <p14:creationId xmlns:p14="http://schemas.microsoft.com/office/powerpoint/2010/main" val="116305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518C4F-120F-6D48-B228-E985DD746B60}"/>
              </a:ext>
            </a:extLst>
          </p:cNvPr>
          <p:cNvSpPr>
            <a:spLocks noGrp="1"/>
          </p:cNvSpPr>
          <p:nvPr>
            <p:ph type="dt" sz="half" idx="10"/>
          </p:nvPr>
        </p:nvSpPr>
        <p:spPr/>
        <p:txBody>
          <a:bodyPr/>
          <a:lstStyle/>
          <a:p>
            <a:fld id="{9AA93994-1EFE-284A-B386-4912913B784C}" type="datetimeFigureOut">
              <a:rPr lang="en-US" smtClean="0"/>
              <a:t>8/19/2020</a:t>
            </a:fld>
            <a:endParaRPr lang="en-US"/>
          </a:p>
        </p:txBody>
      </p:sp>
      <p:sp>
        <p:nvSpPr>
          <p:cNvPr id="3" name="Footer Placeholder 2">
            <a:extLst>
              <a:ext uri="{FF2B5EF4-FFF2-40B4-BE49-F238E27FC236}">
                <a16:creationId xmlns:a16="http://schemas.microsoft.com/office/drawing/2014/main" id="{0813F98C-6308-F94F-B45E-54777CBBD0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7B2CF7-BEAE-F546-B6C0-D55D3D65B9FD}"/>
              </a:ext>
            </a:extLst>
          </p:cNvPr>
          <p:cNvSpPr>
            <a:spLocks noGrp="1"/>
          </p:cNvSpPr>
          <p:nvPr>
            <p:ph type="sldNum" sz="quarter" idx="12"/>
          </p:nvPr>
        </p:nvSpPr>
        <p:spPr/>
        <p:txBody>
          <a:bodyPr/>
          <a:lstStyle/>
          <a:p>
            <a:fld id="{C7D13CA5-B198-3B4A-9BC4-BE7924B56942}" type="slidenum">
              <a:rPr lang="en-US" smtClean="0"/>
              <a:t>‹#›</a:t>
            </a:fld>
            <a:endParaRPr lang="en-US"/>
          </a:p>
        </p:txBody>
      </p:sp>
    </p:spTree>
    <p:extLst>
      <p:ext uri="{BB962C8B-B14F-4D97-AF65-F5344CB8AC3E}">
        <p14:creationId xmlns:p14="http://schemas.microsoft.com/office/powerpoint/2010/main" val="92984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B305-2FBA-3443-8D6C-C67F5034A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AFEDD8-7398-E74B-BA02-7229DC1957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129AE-3D63-9F45-A2B6-FE883DC5A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03119E-A57F-1744-BFA2-D3E875AA650C}"/>
              </a:ext>
            </a:extLst>
          </p:cNvPr>
          <p:cNvSpPr>
            <a:spLocks noGrp="1"/>
          </p:cNvSpPr>
          <p:nvPr>
            <p:ph type="dt" sz="half" idx="10"/>
          </p:nvPr>
        </p:nvSpPr>
        <p:spPr/>
        <p:txBody>
          <a:bodyPr/>
          <a:lstStyle/>
          <a:p>
            <a:fld id="{9AA93994-1EFE-284A-B386-4912913B784C}" type="datetimeFigureOut">
              <a:rPr lang="en-US" smtClean="0"/>
              <a:t>8/19/2020</a:t>
            </a:fld>
            <a:endParaRPr lang="en-US"/>
          </a:p>
        </p:txBody>
      </p:sp>
      <p:sp>
        <p:nvSpPr>
          <p:cNvPr id="6" name="Footer Placeholder 5">
            <a:extLst>
              <a:ext uri="{FF2B5EF4-FFF2-40B4-BE49-F238E27FC236}">
                <a16:creationId xmlns:a16="http://schemas.microsoft.com/office/drawing/2014/main" id="{73F413C5-E407-F34C-84F9-20CC07396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7DB21-08E5-3E47-88F9-2DF78E623B4C}"/>
              </a:ext>
            </a:extLst>
          </p:cNvPr>
          <p:cNvSpPr>
            <a:spLocks noGrp="1"/>
          </p:cNvSpPr>
          <p:nvPr>
            <p:ph type="sldNum" sz="quarter" idx="12"/>
          </p:nvPr>
        </p:nvSpPr>
        <p:spPr/>
        <p:txBody>
          <a:bodyPr/>
          <a:lstStyle/>
          <a:p>
            <a:fld id="{C7D13CA5-B198-3B4A-9BC4-BE7924B56942}" type="slidenum">
              <a:rPr lang="en-US" smtClean="0"/>
              <a:t>‹#›</a:t>
            </a:fld>
            <a:endParaRPr lang="en-US"/>
          </a:p>
        </p:txBody>
      </p:sp>
    </p:spTree>
    <p:extLst>
      <p:ext uri="{BB962C8B-B14F-4D97-AF65-F5344CB8AC3E}">
        <p14:creationId xmlns:p14="http://schemas.microsoft.com/office/powerpoint/2010/main" val="329204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FF4D-0E28-A247-88B3-320A2A7C78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D4748-5DB3-8843-841D-9BE32CCAF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3F564C-7561-FE4F-BB65-1EEBEE134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F74934-A457-404B-8164-168CEB8F6055}"/>
              </a:ext>
            </a:extLst>
          </p:cNvPr>
          <p:cNvSpPr>
            <a:spLocks noGrp="1"/>
          </p:cNvSpPr>
          <p:nvPr>
            <p:ph type="dt" sz="half" idx="10"/>
          </p:nvPr>
        </p:nvSpPr>
        <p:spPr/>
        <p:txBody>
          <a:bodyPr/>
          <a:lstStyle/>
          <a:p>
            <a:fld id="{9AA93994-1EFE-284A-B386-4912913B784C}" type="datetimeFigureOut">
              <a:rPr lang="en-US" smtClean="0"/>
              <a:t>8/19/2020</a:t>
            </a:fld>
            <a:endParaRPr lang="en-US"/>
          </a:p>
        </p:txBody>
      </p:sp>
      <p:sp>
        <p:nvSpPr>
          <p:cNvPr id="6" name="Footer Placeholder 5">
            <a:extLst>
              <a:ext uri="{FF2B5EF4-FFF2-40B4-BE49-F238E27FC236}">
                <a16:creationId xmlns:a16="http://schemas.microsoft.com/office/drawing/2014/main" id="{415E75F4-3903-5B45-A5EB-C2DACB2C5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5B0FA-9DF7-7A49-93ED-A56FBC7D8A84}"/>
              </a:ext>
            </a:extLst>
          </p:cNvPr>
          <p:cNvSpPr>
            <a:spLocks noGrp="1"/>
          </p:cNvSpPr>
          <p:nvPr>
            <p:ph type="sldNum" sz="quarter" idx="12"/>
          </p:nvPr>
        </p:nvSpPr>
        <p:spPr/>
        <p:txBody>
          <a:bodyPr/>
          <a:lstStyle/>
          <a:p>
            <a:fld id="{C7D13CA5-B198-3B4A-9BC4-BE7924B56942}" type="slidenum">
              <a:rPr lang="en-US" smtClean="0"/>
              <a:t>‹#›</a:t>
            </a:fld>
            <a:endParaRPr lang="en-US"/>
          </a:p>
        </p:txBody>
      </p:sp>
    </p:spTree>
    <p:extLst>
      <p:ext uri="{BB962C8B-B14F-4D97-AF65-F5344CB8AC3E}">
        <p14:creationId xmlns:p14="http://schemas.microsoft.com/office/powerpoint/2010/main" val="224683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07CBF-45AD-E045-B836-CFA37ED25B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1782E-3C9D-9047-9C47-EF30E9F5F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8D8C3-839C-C940-BC10-E95B3CE70A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93994-1EFE-284A-B386-4912913B784C}" type="datetimeFigureOut">
              <a:rPr lang="en-US" smtClean="0"/>
              <a:t>8/19/2020</a:t>
            </a:fld>
            <a:endParaRPr lang="en-US"/>
          </a:p>
        </p:txBody>
      </p:sp>
      <p:sp>
        <p:nvSpPr>
          <p:cNvPr id="5" name="Footer Placeholder 4">
            <a:extLst>
              <a:ext uri="{FF2B5EF4-FFF2-40B4-BE49-F238E27FC236}">
                <a16:creationId xmlns:a16="http://schemas.microsoft.com/office/drawing/2014/main" id="{67BC79A3-FC66-A043-B31F-66B7A85E5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FC7460-EDEE-D94F-B292-6E52EBF6B4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3CA5-B198-3B4A-9BC4-BE7924B56942}" type="slidenum">
              <a:rPr lang="en-US" smtClean="0"/>
              <a:t>‹#›</a:t>
            </a:fld>
            <a:endParaRPr lang="en-US"/>
          </a:p>
        </p:txBody>
      </p:sp>
    </p:spTree>
    <p:extLst>
      <p:ext uri="{BB962C8B-B14F-4D97-AF65-F5344CB8AC3E}">
        <p14:creationId xmlns:p14="http://schemas.microsoft.com/office/powerpoint/2010/main" val="2306285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IjmmtcThUos" TargetMode="External"/><Relationship Id="rId3" Type="http://schemas.openxmlformats.org/officeDocument/2006/relationships/hyperlink" Target="https://www.youtube.com/watch?v=6k2C2SOmNls" TargetMode="External"/><Relationship Id="rId7" Type="http://schemas.openxmlformats.org/officeDocument/2006/relationships/hyperlink" Target="https://www.youtube.com/watch?v=SprFgoU6aO0" TargetMode="External"/><Relationship Id="rId2" Type="http://schemas.openxmlformats.org/officeDocument/2006/relationships/hyperlink" Target="https://www.youtube.com/watch?v=kKma8WB4JyY" TargetMode="External"/><Relationship Id="rId1" Type="http://schemas.openxmlformats.org/officeDocument/2006/relationships/slideLayout" Target="../slideLayouts/slideLayout2.xml"/><Relationship Id="rId6" Type="http://schemas.openxmlformats.org/officeDocument/2006/relationships/hyperlink" Target="https://www.youtube.com/watch?v=f5rgsxmtSIg" TargetMode="External"/><Relationship Id="rId5" Type="http://schemas.openxmlformats.org/officeDocument/2006/relationships/hyperlink" Target="https://www.youtube.com/watch?v=7cgqGr23U3s" TargetMode="External"/><Relationship Id="rId4" Type="http://schemas.openxmlformats.org/officeDocument/2006/relationships/hyperlink" Target="https://www.youtube.com/watch?v=Ce4ZVTL7gq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D9D39-1635-F642-8F7F-9C626B412EE7}"/>
              </a:ext>
            </a:extLst>
          </p:cNvPr>
          <p:cNvSpPr>
            <a:spLocks noGrp="1"/>
          </p:cNvSpPr>
          <p:nvPr>
            <p:ph type="ctrTitle" idx="4294967295"/>
          </p:nvPr>
        </p:nvSpPr>
        <p:spPr>
          <a:xfrm>
            <a:off x="344905" y="157163"/>
            <a:ext cx="11502189" cy="929481"/>
          </a:xfrm>
        </p:spPr>
        <p:txBody>
          <a:bodyPr>
            <a:normAutofit/>
          </a:bodyPr>
          <a:lstStyle/>
          <a:p>
            <a:r>
              <a:rPr lang="en-US" dirty="0"/>
              <a:t>Chapter 3: Crisis Communication </a:t>
            </a:r>
          </a:p>
        </p:txBody>
      </p:sp>
      <p:pic>
        <p:nvPicPr>
          <p:cNvPr id="4" name="Picture 3">
            <a:extLst>
              <a:ext uri="{FF2B5EF4-FFF2-40B4-BE49-F238E27FC236}">
                <a16:creationId xmlns:a16="http://schemas.microsoft.com/office/drawing/2014/main" id="{0C8A05C3-3542-DF41-94D8-F18605BAF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057" y="1086644"/>
            <a:ext cx="4676327" cy="5373561"/>
          </a:xfrm>
          <a:prstGeom prst="rect">
            <a:avLst/>
          </a:prstGeom>
        </p:spPr>
      </p:pic>
    </p:spTree>
    <p:extLst>
      <p:ext uri="{BB962C8B-B14F-4D97-AF65-F5344CB8AC3E}">
        <p14:creationId xmlns:p14="http://schemas.microsoft.com/office/powerpoint/2010/main" val="1272933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6B4CD-36AD-3640-9B8B-62802FD30F8F}"/>
              </a:ext>
            </a:extLst>
          </p:cNvPr>
          <p:cNvSpPr>
            <a:spLocks noGrp="1"/>
          </p:cNvSpPr>
          <p:nvPr>
            <p:ph type="title" idx="4294967295"/>
          </p:nvPr>
        </p:nvSpPr>
        <p:spPr>
          <a:xfrm>
            <a:off x="838200" y="365125"/>
            <a:ext cx="10515600" cy="1325563"/>
          </a:xfrm>
        </p:spPr>
        <p:txBody>
          <a:bodyPr/>
          <a:lstStyle/>
          <a:p>
            <a:r>
              <a:rPr lang="en-US" b="1" dirty="0"/>
              <a:t>The multi-step model for altering place image</a:t>
            </a:r>
          </a:p>
        </p:txBody>
      </p:sp>
      <p:sp>
        <p:nvSpPr>
          <p:cNvPr id="3" name="Content Placeholder 2">
            <a:extLst>
              <a:ext uri="{FF2B5EF4-FFF2-40B4-BE49-F238E27FC236}">
                <a16:creationId xmlns:a16="http://schemas.microsoft.com/office/drawing/2014/main" id="{43A0E5AC-6A83-9249-BD18-7D75F0B76F66}"/>
              </a:ext>
            </a:extLst>
          </p:cNvPr>
          <p:cNvSpPr>
            <a:spLocks noGrp="1"/>
          </p:cNvSpPr>
          <p:nvPr>
            <p:ph idx="4294967295"/>
          </p:nvPr>
        </p:nvSpPr>
        <p:spPr>
          <a:xfrm>
            <a:off x="838200" y="1825625"/>
            <a:ext cx="10515600" cy="4351338"/>
          </a:xfrm>
        </p:spPr>
        <p:txBody>
          <a:bodyPr/>
          <a:lstStyle/>
          <a:p>
            <a:r>
              <a:rPr lang="en-US" dirty="0"/>
              <a:t>Source strategies: concentrate mainly on the marketers’ efforts to influence or replace the source that is perceived as responsible for the destination’s negative image (typically the media)</a:t>
            </a:r>
          </a:p>
          <a:p>
            <a:r>
              <a:rPr lang="en-US" dirty="0"/>
              <a:t>Message strategies: focus on tackling the negative messages reported about the destination by sending the complete opposite messages, reducing the scale of the crisis or expanding the destination image beyond the stereotype attached to it</a:t>
            </a:r>
          </a:p>
          <a:p>
            <a:r>
              <a:rPr lang="en-US" dirty="0"/>
              <a:t>Audience strategies: concerned with the audience’s values and perceptions. Marketers try to highlight some of the values held in common between their destination and the target audience</a:t>
            </a:r>
          </a:p>
          <a:p>
            <a:endParaRPr lang="en-US" dirty="0"/>
          </a:p>
        </p:txBody>
      </p:sp>
    </p:spTree>
    <p:extLst>
      <p:ext uri="{BB962C8B-B14F-4D97-AF65-F5344CB8AC3E}">
        <p14:creationId xmlns:p14="http://schemas.microsoft.com/office/powerpoint/2010/main" val="103407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1EE4-F91B-7E40-8BD2-F288A17BB18A}"/>
              </a:ext>
            </a:extLst>
          </p:cNvPr>
          <p:cNvSpPr>
            <a:spLocks noGrp="1"/>
          </p:cNvSpPr>
          <p:nvPr>
            <p:ph type="title"/>
          </p:nvPr>
        </p:nvSpPr>
        <p:spPr/>
        <p:txBody>
          <a:bodyPr/>
          <a:lstStyle/>
          <a:p>
            <a:r>
              <a:rPr lang="en-US" b="1" dirty="0"/>
              <a:t>Cause-related marketing</a:t>
            </a:r>
          </a:p>
        </p:txBody>
      </p:sp>
      <p:pic>
        <p:nvPicPr>
          <p:cNvPr id="5" name="Content Placeholder 4">
            <a:extLst>
              <a:ext uri="{FF2B5EF4-FFF2-40B4-BE49-F238E27FC236}">
                <a16:creationId xmlns:a16="http://schemas.microsoft.com/office/drawing/2014/main" id="{0C610BFC-29B7-E94D-B5FC-77DB7DEBE27A}"/>
              </a:ext>
            </a:extLst>
          </p:cNvPr>
          <p:cNvPicPr>
            <a:picLocks noGrp="1" noChangeAspect="1"/>
          </p:cNvPicPr>
          <p:nvPr>
            <p:ph sz="half" idx="1"/>
          </p:nvPr>
        </p:nvPicPr>
        <p:blipFill>
          <a:blip r:embed="rId2"/>
          <a:stretch>
            <a:fillRect/>
          </a:stretch>
        </p:blipFill>
        <p:spPr>
          <a:xfrm>
            <a:off x="1138003" y="1462418"/>
            <a:ext cx="3913682" cy="5077752"/>
          </a:xfrm>
          <a:prstGeom prst="rect">
            <a:avLst/>
          </a:prstGeom>
        </p:spPr>
      </p:pic>
      <p:sp>
        <p:nvSpPr>
          <p:cNvPr id="4" name="Content Placeholder 3">
            <a:extLst>
              <a:ext uri="{FF2B5EF4-FFF2-40B4-BE49-F238E27FC236}">
                <a16:creationId xmlns:a16="http://schemas.microsoft.com/office/drawing/2014/main" id="{096C0C77-0F7F-B246-A4FC-FE0F76348C6E}"/>
              </a:ext>
            </a:extLst>
          </p:cNvPr>
          <p:cNvSpPr>
            <a:spLocks noGrp="1"/>
          </p:cNvSpPr>
          <p:nvPr>
            <p:ph sz="half" idx="2"/>
          </p:nvPr>
        </p:nvSpPr>
        <p:spPr>
          <a:xfrm>
            <a:off x="5257800" y="1825625"/>
            <a:ext cx="6096000" cy="4351338"/>
          </a:xfrm>
        </p:spPr>
        <p:txBody>
          <a:bodyPr>
            <a:normAutofit fontScale="92500" lnSpcReduction="10000"/>
          </a:bodyPr>
          <a:lstStyle/>
          <a:p>
            <a:r>
              <a:rPr lang="en-US" dirty="0"/>
              <a:t>Cause-related marketing helps portray the image of corporate stability and responsibility which is important in times of crisis</a:t>
            </a:r>
          </a:p>
          <a:p>
            <a:r>
              <a:rPr lang="en-US" dirty="0"/>
              <a:t>CRM is a growing trend in marketing right now and is a marketing program that attempts to achieve two goals: improve corporate performance and help worthy causes</a:t>
            </a:r>
          </a:p>
          <a:p>
            <a:r>
              <a:rPr lang="en-US" dirty="0"/>
              <a:t>Companies benefit from strategic alignment with causes or with a non-profit organizations</a:t>
            </a:r>
          </a:p>
          <a:p>
            <a:endParaRPr lang="en-US" dirty="0"/>
          </a:p>
          <a:p>
            <a:endParaRPr lang="en-US" dirty="0"/>
          </a:p>
        </p:txBody>
      </p:sp>
    </p:spTree>
    <p:extLst>
      <p:ext uri="{BB962C8B-B14F-4D97-AF65-F5344CB8AC3E}">
        <p14:creationId xmlns:p14="http://schemas.microsoft.com/office/powerpoint/2010/main" val="843254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A2C4-6B66-8C49-BDED-03B204184070}"/>
              </a:ext>
            </a:extLst>
          </p:cNvPr>
          <p:cNvSpPr>
            <a:spLocks noGrp="1"/>
          </p:cNvSpPr>
          <p:nvPr>
            <p:ph type="title" idx="4294967295"/>
          </p:nvPr>
        </p:nvSpPr>
        <p:spPr>
          <a:xfrm>
            <a:off x="838200" y="365125"/>
            <a:ext cx="10515600" cy="1325563"/>
          </a:xfrm>
        </p:spPr>
        <p:txBody>
          <a:bodyPr/>
          <a:lstStyle/>
          <a:p>
            <a:r>
              <a:rPr lang="en-US" b="1" dirty="0"/>
              <a:t>Cause related marketing methods</a:t>
            </a:r>
          </a:p>
        </p:txBody>
      </p:sp>
      <p:sp>
        <p:nvSpPr>
          <p:cNvPr id="3" name="Content Placeholder 2">
            <a:extLst>
              <a:ext uri="{FF2B5EF4-FFF2-40B4-BE49-F238E27FC236}">
                <a16:creationId xmlns:a16="http://schemas.microsoft.com/office/drawing/2014/main" id="{BE958171-5068-B242-A154-EE85E8F711D5}"/>
              </a:ext>
            </a:extLst>
          </p:cNvPr>
          <p:cNvSpPr>
            <a:spLocks noGrp="1"/>
          </p:cNvSpPr>
          <p:nvPr>
            <p:ph idx="4294967295"/>
          </p:nvPr>
        </p:nvSpPr>
        <p:spPr>
          <a:xfrm>
            <a:off x="838200" y="1825625"/>
            <a:ext cx="10515600" cy="4351338"/>
          </a:xfrm>
        </p:spPr>
        <p:txBody>
          <a:bodyPr>
            <a:normAutofit fontScale="92500"/>
          </a:bodyPr>
          <a:lstStyle/>
          <a:p>
            <a:r>
              <a:rPr lang="en-US" dirty="0"/>
              <a:t>Autonomously branded: philanthropic collaborations are characterized by an arm’s length relationship between the corporate sponsor’s brand and the brand of the charity/cause that it supports. This is the quickest and easiest kind of relationship</a:t>
            </a:r>
          </a:p>
          <a:p>
            <a:r>
              <a:rPr lang="en-US" dirty="0"/>
              <a:t>Co-branded: the company and the charity join together for a new charitable cause</a:t>
            </a:r>
          </a:p>
          <a:p>
            <a:r>
              <a:rPr lang="en-US" dirty="0"/>
              <a:t>House branded: the firm takes ownership of a cause and develops an entirely new organization to deliver benefits associated with the cause</a:t>
            </a:r>
          </a:p>
          <a:p>
            <a:r>
              <a:rPr lang="en-US" dirty="0"/>
              <a:t>Industry branded: initiatives are those that involve contributions to a cause from the industry as a whole, rather than separate </a:t>
            </a:r>
            <a:r>
              <a:rPr lang="en-US" dirty="0" err="1"/>
              <a:t>corportations</a:t>
            </a:r>
            <a:endParaRPr lang="en-US" dirty="0"/>
          </a:p>
        </p:txBody>
      </p:sp>
    </p:spTree>
    <p:extLst>
      <p:ext uri="{BB962C8B-B14F-4D97-AF65-F5344CB8AC3E}">
        <p14:creationId xmlns:p14="http://schemas.microsoft.com/office/powerpoint/2010/main" val="3706632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13D4-D33E-A44A-ABF2-41E065D204B9}"/>
              </a:ext>
            </a:extLst>
          </p:cNvPr>
          <p:cNvSpPr>
            <a:spLocks noGrp="1"/>
          </p:cNvSpPr>
          <p:nvPr>
            <p:ph type="title" idx="4294967295"/>
          </p:nvPr>
        </p:nvSpPr>
        <p:spPr>
          <a:xfrm>
            <a:off x="838200" y="365125"/>
            <a:ext cx="10515600" cy="1325563"/>
          </a:xfrm>
        </p:spPr>
        <p:txBody>
          <a:bodyPr/>
          <a:lstStyle/>
          <a:p>
            <a:r>
              <a:rPr lang="en-US" b="1" dirty="0"/>
              <a:t>Table 3.2 Branding approaches to CRM</a:t>
            </a:r>
          </a:p>
        </p:txBody>
      </p:sp>
      <p:pic>
        <p:nvPicPr>
          <p:cNvPr id="5" name="Content Placeholder 4" descr="A screenshot of a cell phone&#10;&#10;Description automatically generated">
            <a:extLst>
              <a:ext uri="{FF2B5EF4-FFF2-40B4-BE49-F238E27FC236}">
                <a16:creationId xmlns:a16="http://schemas.microsoft.com/office/drawing/2014/main" id="{4EAD2A50-2588-D74C-B942-2E8656C5574E}"/>
              </a:ext>
            </a:extLst>
          </p:cNvPr>
          <p:cNvPicPr>
            <a:picLocks noGrp="1" noChangeAspect="1"/>
          </p:cNvPicPr>
          <p:nvPr>
            <p:ph idx="4294967295"/>
          </p:nvPr>
        </p:nvPicPr>
        <p:blipFill>
          <a:blip r:embed="rId2"/>
          <a:stretch>
            <a:fillRect/>
          </a:stretch>
        </p:blipFill>
        <p:spPr>
          <a:xfrm>
            <a:off x="1554664" y="1738814"/>
            <a:ext cx="9082672" cy="4351338"/>
          </a:xfrm>
        </p:spPr>
      </p:pic>
    </p:spTree>
    <p:extLst>
      <p:ext uri="{BB962C8B-B14F-4D97-AF65-F5344CB8AC3E}">
        <p14:creationId xmlns:p14="http://schemas.microsoft.com/office/powerpoint/2010/main" val="3142172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4AD0-1C94-7D4B-8B0C-42EAF95601C0}"/>
              </a:ext>
            </a:extLst>
          </p:cNvPr>
          <p:cNvSpPr>
            <a:spLocks noGrp="1"/>
          </p:cNvSpPr>
          <p:nvPr>
            <p:ph type="title"/>
          </p:nvPr>
        </p:nvSpPr>
        <p:spPr/>
        <p:txBody>
          <a:bodyPr/>
          <a:lstStyle/>
          <a:p>
            <a:r>
              <a:rPr lang="en-US" b="1" dirty="0"/>
              <a:t>Internal communication</a:t>
            </a:r>
          </a:p>
        </p:txBody>
      </p:sp>
      <p:sp>
        <p:nvSpPr>
          <p:cNvPr id="3" name="Content Placeholder 2">
            <a:extLst>
              <a:ext uri="{FF2B5EF4-FFF2-40B4-BE49-F238E27FC236}">
                <a16:creationId xmlns:a16="http://schemas.microsoft.com/office/drawing/2014/main" id="{E3FCEE7E-64B7-7C42-ABA4-4ECE63C0A7D4}"/>
              </a:ext>
            </a:extLst>
          </p:cNvPr>
          <p:cNvSpPr>
            <a:spLocks noGrp="1"/>
          </p:cNvSpPr>
          <p:nvPr>
            <p:ph sz="half" idx="1"/>
          </p:nvPr>
        </p:nvSpPr>
        <p:spPr/>
        <p:txBody>
          <a:bodyPr>
            <a:normAutofit fontScale="92500"/>
          </a:bodyPr>
          <a:lstStyle/>
          <a:p>
            <a:r>
              <a:rPr lang="en-US" dirty="0"/>
              <a:t>A key role in crisis communication is making sure your employees are up to date on the latest news and crisis plan procedures</a:t>
            </a:r>
          </a:p>
          <a:p>
            <a:r>
              <a:rPr lang="en-US" dirty="0"/>
              <a:t>Internal communication works best when the employees are given a chance to voice their opinions </a:t>
            </a:r>
          </a:p>
          <a:p>
            <a:r>
              <a:rPr lang="en-US" dirty="0"/>
              <a:t>The way to make it most effective is for your internal communication to be: consistent, timely and active</a:t>
            </a:r>
          </a:p>
        </p:txBody>
      </p:sp>
      <p:pic>
        <p:nvPicPr>
          <p:cNvPr id="5" name="Content Placeholder 4">
            <a:extLst>
              <a:ext uri="{FF2B5EF4-FFF2-40B4-BE49-F238E27FC236}">
                <a16:creationId xmlns:a16="http://schemas.microsoft.com/office/drawing/2014/main" id="{A495319A-8BD7-2049-B690-261AF5D97723}"/>
              </a:ext>
            </a:extLst>
          </p:cNvPr>
          <p:cNvPicPr>
            <a:picLocks noGrp="1" noChangeAspect="1"/>
          </p:cNvPicPr>
          <p:nvPr>
            <p:ph sz="half" idx="2"/>
          </p:nvPr>
        </p:nvPicPr>
        <p:blipFill>
          <a:blip r:embed="rId2"/>
          <a:stretch>
            <a:fillRect/>
          </a:stretch>
        </p:blipFill>
        <p:spPr>
          <a:xfrm>
            <a:off x="6172202" y="1958363"/>
            <a:ext cx="5888587" cy="2941273"/>
          </a:xfrm>
          <a:prstGeom prst="rect">
            <a:avLst/>
          </a:prstGeom>
        </p:spPr>
      </p:pic>
    </p:spTree>
    <p:extLst>
      <p:ext uri="{BB962C8B-B14F-4D97-AF65-F5344CB8AC3E}">
        <p14:creationId xmlns:p14="http://schemas.microsoft.com/office/powerpoint/2010/main" val="4178350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F1191-36B9-0246-952D-BB58F86203B2}"/>
              </a:ext>
            </a:extLst>
          </p:cNvPr>
          <p:cNvSpPr>
            <a:spLocks noGrp="1"/>
          </p:cNvSpPr>
          <p:nvPr>
            <p:ph type="title"/>
          </p:nvPr>
        </p:nvSpPr>
        <p:spPr/>
        <p:txBody>
          <a:bodyPr/>
          <a:lstStyle/>
          <a:p>
            <a:r>
              <a:rPr lang="en-US" b="1" dirty="0"/>
              <a:t>Case Study: Keeping lines of communication open in New Zealand</a:t>
            </a:r>
          </a:p>
        </p:txBody>
      </p:sp>
      <p:sp>
        <p:nvSpPr>
          <p:cNvPr id="3" name="Content Placeholder 2">
            <a:extLst>
              <a:ext uri="{FF2B5EF4-FFF2-40B4-BE49-F238E27FC236}">
                <a16:creationId xmlns:a16="http://schemas.microsoft.com/office/drawing/2014/main" id="{DF609FEB-EF90-094D-8B67-6FFD3D12658E}"/>
              </a:ext>
            </a:extLst>
          </p:cNvPr>
          <p:cNvSpPr>
            <a:spLocks noGrp="1"/>
          </p:cNvSpPr>
          <p:nvPr>
            <p:ph sz="half" idx="1"/>
          </p:nvPr>
        </p:nvSpPr>
        <p:spPr>
          <a:xfrm>
            <a:off x="180474" y="1825625"/>
            <a:ext cx="5839326" cy="4351338"/>
          </a:xfrm>
        </p:spPr>
        <p:txBody>
          <a:bodyPr>
            <a:normAutofit fontScale="92500" lnSpcReduction="20000"/>
          </a:bodyPr>
          <a:lstStyle/>
          <a:p>
            <a:r>
              <a:rPr lang="en-US" dirty="0"/>
              <a:t>An example of proactive communication during a crisis was the Auckland Tourism, Events and Economic Development (ATEED). They made headlines after releasing a video, </a:t>
            </a:r>
            <a:r>
              <a:rPr lang="en-US" dirty="0" err="1"/>
              <a:t>Papatūānuku</a:t>
            </a:r>
            <a:r>
              <a:rPr lang="en-US" dirty="0"/>
              <a:t> is Breathing. </a:t>
            </a:r>
          </a:p>
          <a:p>
            <a:r>
              <a:rPr lang="en-US" dirty="0"/>
              <a:t>The video allowed them to showcase what they had to offer as soon as travel restrictions were lifted.</a:t>
            </a:r>
          </a:p>
          <a:p>
            <a:r>
              <a:rPr lang="en-US" dirty="0"/>
              <a:t>ATEED also reached out to businesses and got feedback from them as well as offering free online tools to boost their e-commerce and digital know-how.</a:t>
            </a:r>
          </a:p>
        </p:txBody>
      </p:sp>
      <p:pic>
        <p:nvPicPr>
          <p:cNvPr id="5" name="Content Placeholder 4">
            <a:extLst>
              <a:ext uri="{FF2B5EF4-FFF2-40B4-BE49-F238E27FC236}">
                <a16:creationId xmlns:a16="http://schemas.microsoft.com/office/drawing/2014/main" id="{E7BFF4D9-CA8E-3744-B445-42A2D631826F}"/>
              </a:ext>
            </a:extLst>
          </p:cNvPr>
          <p:cNvPicPr>
            <a:picLocks noGrp="1" noChangeAspect="1"/>
          </p:cNvPicPr>
          <p:nvPr>
            <p:ph sz="half" idx="2"/>
          </p:nvPr>
        </p:nvPicPr>
        <p:blipFill>
          <a:blip r:embed="rId2"/>
          <a:stretch>
            <a:fillRect/>
          </a:stretch>
        </p:blipFill>
        <p:spPr>
          <a:xfrm>
            <a:off x="6172202" y="1825625"/>
            <a:ext cx="6001710" cy="3375962"/>
          </a:xfrm>
          <a:prstGeom prst="rect">
            <a:avLst/>
          </a:prstGeom>
        </p:spPr>
      </p:pic>
    </p:spTree>
    <p:extLst>
      <p:ext uri="{BB962C8B-B14F-4D97-AF65-F5344CB8AC3E}">
        <p14:creationId xmlns:p14="http://schemas.microsoft.com/office/powerpoint/2010/main" val="1056016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7D1D-CC19-B445-8114-BF327080A0FB}"/>
              </a:ext>
            </a:extLst>
          </p:cNvPr>
          <p:cNvSpPr>
            <a:spLocks noGrp="1"/>
          </p:cNvSpPr>
          <p:nvPr>
            <p:ph type="title" idx="4294967295"/>
          </p:nvPr>
        </p:nvSpPr>
        <p:spPr>
          <a:xfrm>
            <a:off x="838200" y="365125"/>
            <a:ext cx="10515600" cy="1325563"/>
          </a:xfrm>
        </p:spPr>
        <p:txBody>
          <a:bodyPr/>
          <a:lstStyle/>
          <a:p>
            <a:r>
              <a:rPr lang="en-US" b="1" dirty="0"/>
              <a:t>Video Links</a:t>
            </a:r>
          </a:p>
        </p:txBody>
      </p:sp>
      <p:sp>
        <p:nvSpPr>
          <p:cNvPr id="3" name="Content Placeholder 2">
            <a:extLst>
              <a:ext uri="{FF2B5EF4-FFF2-40B4-BE49-F238E27FC236}">
                <a16:creationId xmlns:a16="http://schemas.microsoft.com/office/drawing/2014/main" id="{3F1CD885-7D51-8640-92DB-CAFB0CE20E15}"/>
              </a:ext>
            </a:extLst>
          </p:cNvPr>
          <p:cNvSpPr>
            <a:spLocks noGrp="1"/>
          </p:cNvSpPr>
          <p:nvPr>
            <p:ph idx="4294967295"/>
          </p:nvPr>
        </p:nvSpPr>
        <p:spPr>
          <a:xfrm>
            <a:off x="838200" y="1825625"/>
            <a:ext cx="10515600" cy="4351338"/>
          </a:xfrm>
        </p:spPr>
        <p:txBody>
          <a:bodyPr>
            <a:normAutofit fontScale="85000" lnSpcReduction="20000"/>
          </a:bodyPr>
          <a:lstStyle/>
          <a:p>
            <a:pPr lvl="0"/>
            <a:r>
              <a:rPr lang="en-US" dirty="0"/>
              <a:t>“With Love from </a:t>
            </a:r>
            <a:r>
              <a:rPr lang="en-US" dirty="0" err="1"/>
              <a:t>Aus</a:t>
            </a:r>
            <a:r>
              <a:rPr lang="en-US" dirty="0"/>
              <a:t>” : </a:t>
            </a:r>
            <a:r>
              <a:rPr lang="en-US" dirty="0">
                <a:hlinkClick r:id="rId2"/>
              </a:rPr>
              <a:t>https://www.youtube.com/watch?v=kKma8WB4JyY</a:t>
            </a:r>
            <a:endParaRPr lang="en-US" dirty="0"/>
          </a:p>
          <a:p>
            <a:pPr lvl="0"/>
            <a:r>
              <a:rPr lang="en-US" dirty="0"/>
              <a:t>“Coronavirus: The Italian region of Sicily plans to </a:t>
            </a:r>
            <a:r>
              <a:rPr lang="en-US" dirty="0" err="1"/>
              <a:t>subsidise</a:t>
            </a:r>
            <a:r>
              <a:rPr lang="en-US" dirty="0"/>
              <a:t> holidays to entice tourists” : </a:t>
            </a:r>
            <a:r>
              <a:rPr lang="en-US" dirty="0">
                <a:hlinkClick r:id="rId3"/>
              </a:rPr>
              <a:t>https://www.youtube.com/watch?v=6k2C2SOmNls</a:t>
            </a:r>
            <a:endParaRPr lang="en-US" dirty="0"/>
          </a:p>
          <a:p>
            <a:pPr lvl="0"/>
            <a:r>
              <a:rPr lang="en-US" dirty="0"/>
              <a:t>“A message to our guests by our CEO Thomas </a:t>
            </a:r>
            <a:r>
              <a:rPr lang="en-US" dirty="0" err="1"/>
              <a:t>Willms</a:t>
            </a:r>
            <a:r>
              <a:rPr lang="en-US" dirty="0"/>
              <a:t>” : </a:t>
            </a:r>
            <a:r>
              <a:rPr lang="en-US" dirty="0">
                <a:hlinkClick r:id="rId4"/>
              </a:rPr>
              <a:t>https://www.youtube.com/watch?v=Ce4ZVTL7gqo</a:t>
            </a:r>
            <a:endParaRPr lang="en-US" dirty="0"/>
          </a:p>
          <a:p>
            <a:pPr lvl="0"/>
            <a:r>
              <a:rPr lang="en-US" dirty="0"/>
              <a:t>“Sicily Wants Tourists Back So Badly It’s Offering To Help Pay For Trips” : </a:t>
            </a:r>
            <a:r>
              <a:rPr lang="en-US" dirty="0">
                <a:hlinkClick r:id="rId5"/>
              </a:rPr>
              <a:t>https://www.youtube.com/watch?v=7cgqGr23U3s</a:t>
            </a:r>
            <a:endParaRPr lang="en-US" dirty="0"/>
          </a:p>
          <a:p>
            <a:pPr lvl="0"/>
            <a:r>
              <a:rPr lang="en-US" dirty="0"/>
              <a:t>“Wyndham Hotels CEO Geoff </a:t>
            </a:r>
            <a:r>
              <a:rPr lang="en-US" dirty="0" err="1"/>
              <a:t>Ballotti</a:t>
            </a:r>
            <a:r>
              <a:rPr lang="en-US" dirty="0"/>
              <a:t> on hotel occupancy” : </a:t>
            </a:r>
            <a:r>
              <a:rPr lang="en-US" dirty="0">
                <a:hlinkClick r:id="rId6"/>
              </a:rPr>
              <a:t>https://www.youtube.com/watch?v=f5rgsxmtSIg</a:t>
            </a:r>
            <a:endParaRPr lang="en-US" dirty="0"/>
          </a:p>
          <a:p>
            <a:pPr lvl="0"/>
            <a:r>
              <a:rPr lang="en-US" dirty="0"/>
              <a:t>“COVID-19: A message to Marriott International associates from President and CEO Arne Sorenson” : </a:t>
            </a:r>
            <a:r>
              <a:rPr lang="en-US" dirty="0">
                <a:hlinkClick r:id="rId7"/>
              </a:rPr>
              <a:t>https://www.youtube.com/watch?v=SprFgoU6aO0</a:t>
            </a:r>
            <a:endParaRPr lang="en-US" dirty="0"/>
          </a:p>
          <a:p>
            <a:pPr lvl="0"/>
            <a:r>
              <a:rPr lang="en-US" dirty="0"/>
              <a:t>“Hotels implement enhanced cleaning, safety measures to reopen during pandemic” : </a:t>
            </a:r>
            <a:r>
              <a:rPr lang="en-US" dirty="0">
                <a:hlinkClick r:id="rId8"/>
              </a:rPr>
              <a:t>https://www.youtube.com/watch?v=IjmmtcThUos</a:t>
            </a:r>
            <a:endParaRPr lang="en-US" dirty="0"/>
          </a:p>
          <a:p>
            <a:endParaRPr lang="en-US" dirty="0"/>
          </a:p>
        </p:txBody>
      </p:sp>
    </p:spTree>
    <p:extLst>
      <p:ext uri="{BB962C8B-B14F-4D97-AF65-F5344CB8AC3E}">
        <p14:creationId xmlns:p14="http://schemas.microsoft.com/office/powerpoint/2010/main" val="1194706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A279-4CAD-A546-AE1B-6258A1F0830F}"/>
              </a:ext>
            </a:extLst>
          </p:cNvPr>
          <p:cNvSpPr>
            <a:spLocks noGrp="1"/>
          </p:cNvSpPr>
          <p:nvPr>
            <p:ph type="title" idx="4294967295"/>
          </p:nvPr>
        </p:nvSpPr>
        <p:spPr>
          <a:xfrm>
            <a:off x="838200" y="366555"/>
            <a:ext cx="10515600" cy="975096"/>
          </a:xfrm>
        </p:spPr>
        <p:txBody>
          <a:bodyPr/>
          <a:lstStyle/>
          <a:p>
            <a:r>
              <a:rPr lang="en-US" dirty="0"/>
              <a:t>Topics Covered:</a:t>
            </a:r>
          </a:p>
        </p:txBody>
      </p:sp>
      <p:sp>
        <p:nvSpPr>
          <p:cNvPr id="3" name="Text Placeholder 2">
            <a:extLst>
              <a:ext uri="{FF2B5EF4-FFF2-40B4-BE49-F238E27FC236}">
                <a16:creationId xmlns:a16="http://schemas.microsoft.com/office/drawing/2014/main" id="{6342407E-CF5D-CB4D-BDE8-68C94A5874A6}"/>
              </a:ext>
            </a:extLst>
          </p:cNvPr>
          <p:cNvSpPr>
            <a:spLocks noGrp="1"/>
          </p:cNvSpPr>
          <p:nvPr>
            <p:ph type="body" idx="4294967295"/>
          </p:nvPr>
        </p:nvSpPr>
        <p:spPr>
          <a:xfrm>
            <a:off x="838200" y="1989050"/>
            <a:ext cx="10515600" cy="3210263"/>
          </a:xfrm>
        </p:spPr>
        <p:txBody>
          <a:bodyPr>
            <a:normAutofit fontScale="92500" lnSpcReduction="10000"/>
          </a:bodyPr>
          <a:lstStyle/>
          <a:p>
            <a:pPr marL="342900" indent="-342900">
              <a:buFont typeface="Arial" panose="020B0604020202020204" pitchFamily="34" charset="0"/>
              <a:buChar char="•"/>
            </a:pPr>
            <a:r>
              <a:rPr lang="en-US" dirty="0">
                <a:solidFill>
                  <a:schemeClr val="tx1"/>
                </a:solidFill>
              </a:rPr>
              <a:t>Case Study: </a:t>
            </a:r>
            <a:r>
              <a:rPr lang="en-US" dirty="0" err="1">
                <a:solidFill>
                  <a:schemeClr val="tx1"/>
                </a:solidFill>
              </a:rPr>
              <a:t>Micato</a:t>
            </a:r>
            <a:r>
              <a:rPr lang="en-US" dirty="0">
                <a:solidFill>
                  <a:schemeClr val="tx1"/>
                </a:solidFill>
              </a:rPr>
              <a:t> Safaris – Marketing during a crisis</a:t>
            </a:r>
          </a:p>
          <a:p>
            <a:pPr marL="342900" indent="-342900">
              <a:buFont typeface="Arial" panose="020B0604020202020204" pitchFamily="34" charset="0"/>
              <a:buChar char="•"/>
            </a:pPr>
            <a:r>
              <a:rPr lang="en-US" dirty="0">
                <a:solidFill>
                  <a:schemeClr val="tx1"/>
                </a:solidFill>
              </a:rPr>
              <a:t>The Importance of communication during a crisis</a:t>
            </a:r>
          </a:p>
          <a:p>
            <a:pPr marL="342900" indent="-342900">
              <a:buFont typeface="Arial" panose="020B0604020202020204" pitchFamily="34" charset="0"/>
              <a:buChar char="•"/>
            </a:pPr>
            <a:r>
              <a:rPr lang="en-US" dirty="0">
                <a:solidFill>
                  <a:schemeClr val="tx1"/>
                </a:solidFill>
              </a:rPr>
              <a:t>Communications strategies used by the travel sector during the crisis</a:t>
            </a:r>
          </a:p>
          <a:p>
            <a:pPr marL="342900" indent="-342900">
              <a:buFont typeface="Arial" panose="020B0604020202020204" pitchFamily="34" charset="0"/>
              <a:buChar char="•"/>
            </a:pPr>
            <a:r>
              <a:rPr lang="en-US" dirty="0">
                <a:solidFill>
                  <a:schemeClr val="tx1"/>
                </a:solidFill>
              </a:rPr>
              <a:t>Communications post-crisis</a:t>
            </a:r>
          </a:p>
          <a:p>
            <a:pPr marL="342900" indent="-342900">
              <a:buFont typeface="Arial" panose="020B0604020202020204" pitchFamily="34" charset="0"/>
              <a:buChar char="•"/>
            </a:pPr>
            <a:r>
              <a:rPr lang="en-US" dirty="0">
                <a:solidFill>
                  <a:schemeClr val="tx1"/>
                </a:solidFill>
              </a:rPr>
              <a:t>Cause-related marketing</a:t>
            </a:r>
          </a:p>
          <a:p>
            <a:pPr marL="342900" indent="-342900">
              <a:buFont typeface="Arial" panose="020B0604020202020204" pitchFamily="34" charset="0"/>
              <a:buChar char="•"/>
            </a:pPr>
            <a:r>
              <a:rPr lang="en-US" dirty="0">
                <a:solidFill>
                  <a:schemeClr val="tx1"/>
                </a:solidFill>
              </a:rPr>
              <a:t>Internal communication</a:t>
            </a:r>
          </a:p>
          <a:p>
            <a:pPr marL="342900" indent="-342900">
              <a:buFont typeface="Arial" panose="020B0604020202020204" pitchFamily="34" charset="0"/>
              <a:buChar char="•"/>
            </a:pPr>
            <a:r>
              <a:rPr lang="en-US" dirty="0">
                <a:solidFill>
                  <a:schemeClr val="tx1"/>
                </a:solidFill>
              </a:rPr>
              <a:t>Case Study: Keeping lines of communication open in New Zealand</a:t>
            </a:r>
          </a:p>
        </p:txBody>
      </p:sp>
    </p:spTree>
    <p:extLst>
      <p:ext uri="{BB962C8B-B14F-4D97-AF65-F5344CB8AC3E}">
        <p14:creationId xmlns:p14="http://schemas.microsoft.com/office/powerpoint/2010/main" val="330797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2693-B66A-AE45-AA42-913A7266F92D}"/>
              </a:ext>
            </a:extLst>
          </p:cNvPr>
          <p:cNvSpPr>
            <a:spLocks noGrp="1"/>
          </p:cNvSpPr>
          <p:nvPr>
            <p:ph type="title"/>
          </p:nvPr>
        </p:nvSpPr>
        <p:spPr>
          <a:xfrm>
            <a:off x="0" y="365125"/>
            <a:ext cx="12192000" cy="1325563"/>
          </a:xfrm>
        </p:spPr>
        <p:txBody>
          <a:bodyPr/>
          <a:lstStyle/>
          <a:p>
            <a:r>
              <a:rPr lang="en-US" b="1" dirty="0"/>
              <a:t>Case Study: </a:t>
            </a:r>
            <a:r>
              <a:rPr lang="en-US" b="1" dirty="0" err="1"/>
              <a:t>Micato</a:t>
            </a:r>
            <a:r>
              <a:rPr lang="en-US" b="1" dirty="0"/>
              <a:t> Safaris – Marketing during a crisis </a:t>
            </a:r>
          </a:p>
        </p:txBody>
      </p:sp>
      <p:pic>
        <p:nvPicPr>
          <p:cNvPr id="5" name="Content Placeholder 4">
            <a:extLst>
              <a:ext uri="{FF2B5EF4-FFF2-40B4-BE49-F238E27FC236}">
                <a16:creationId xmlns:a16="http://schemas.microsoft.com/office/drawing/2014/main" id="{B5C275CF-9236-184B-BFD5-A572507C6D3D}"/>
              </a:ext>
            </a:extLst>
          </p:cNvPr>
          <p:cNvPicPr>
            <a:picLocks noGrp="1" noChangeAspect="1"/>
          </p:cNvPicPr>
          <p:nvPr>
            <p:ph sz="half" idx="1"/>
          </p:nvPr>
        </p:nvPicPr>
        <p:blipFill>
          <a:blip r:embed="rId2"/>
          <a:stretch>
            <a:fillRect/>
          </a:stretch>
        </p:blipFill>
        <p:spPr>
          <a:xfrm>
            <a:off x="8379327" y="1430770"/>
            <a:ext cx="3494846" cy="5062105"/>
          </a:xfrm>
          <a:prstGeom prst="rect">
            <a:avLst/>
          </a:prstGeom>
        </p:spPr>
      </p:pic>
      <p:sp>
        <p:nvSpPr>
          <p:cNvPr id="4" name="Content Placeholder 3">
            <a:extLst>
              <a:ext uri="{FF2B5EF4-FFF2-40B4-BE49-F238E27FC236}">
                <a16:creationId xmlns:a16="http://schemas.microsoft.com/office/drawing/2014/main" id="{A07BF386-060E-AA47-A5C9-7F4D56DA42FD}"/>
              </a:ext>
            </a:extLst>
          </p:cNvPr>
          <p:cNvSpPr>
            <a:spLocks noGrp="1"/>
          </p:cNvSpPr>
          <p:nvPr>
            <p:ph sz="half" idx="2"/>
          </p:nvPr>
        </p:nvSpPr>
        <p:spPr>
          <a:xfrm>
            <a:off x="338667" y="1825624"/>
            <a:ext cx="8040660" cy="5032375"/>
          </a:xfrm>
        </p:spPr>
        <p:txBody>
          <a:bodyPr>
            <a:normAutofit/>
          </a:bodyPr>
          <a:lstStyle/>
          <a:p>
            <a:r>
              <a:rPr lang="en-US" dirty="0" err="1"/>
              <a:t>Micato</a:t>
            </a:r>
            <a:r>
              <a:rPr lang="en-US" dirty="0"/>
              <a:t> Safaris is known as the best luxury safari company in the travel industry</a:t>
            </a:r>
          </a:p>
          <a:p>
            <a:r>
              <a:rPr lang="en-US" dirty="0"/>
              <a:t>Based in NYC and Nairobi, Kenya, communication for </a:t>
            </a:r>
            <a:r>
              <a:rPr lang="en-US" dirty="0" err="1"/>
              <a:t>Micato</a:t>
            </a:r>
            <a:r>
              <a:rPr lang="en-US" dirty="0"/>
              <a:t> during COVID-19 was key</a:t>
            </a:r>
          </a:p>
          <a:p>
            <a:r>
              <a:rPr lang="en-US" dirty="0"/>
              <a:t>They took a personable approach and focused all of their attention on customers and processing refunds as soon as international travel hit a standstill</a:t>
            </a:r>
          </a:p>
          <a:p>
            <a:r>
              <a:rPr lang="en-US" dirty="0" err="1"/>
              <a:t>Micato</a:t>
            </a:r>
            <a:r>
              <a:rPr lang="en-US" dirty="0"/>
              <a:t> deliberately did not post anything COVID-19 related to keep their personal approach </a:t>
            </a:r>
          </a:p>
        </p:txBody>
      </p:sp>
    </p:spTree>
    <p:extLst>
      <p:ext uri="{BB962C8B-B14F-4D97-AF65-F5344CB8AC3E}">
        <p14:creationId xmlns:p14="http://schemas.microsoft.com/office/powerpoint/2010/main" val="4222512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4231-24D2-2F44-891B-D49A321D1130}"/>
              </a:ext>
            </a:extLst>
          </p:cNvPr>
          <p:cNvSpPr>
            <a:spLocks noGrp="1"/>
          </p:cNvSpPr>
          <p:nvPr>
            <p:ph type="title" idx="4294967295"/>
          </p:nvPr>
        </p:nvSpPr>
        <p:spPr>
          <a:xfrm>
            <a:off x="205740" y="365125"/>
            <a:ext cx="11772900" cy="1325563"/>
          </a:xfrm>
        </p:spPr>
        <p:txBody>
          <a:bodyPr/>
          <a:lstStyle/>
          <a:p>
            <a:r>
              <a:rPr lang="en-US" b="1"/>
              <a:t>The importance </a:t>
            </a:r>
            <a:r>
              <a:rPr lang="en-US" b="1" dirty="0"/>
              <a:t>of communication during a crisis</a:t>
            </a:r>
          </a:p>
        </p:txBody>
      </p:sp>
      <p:sp>
        <p:nvSpPr>
          <p:cNvPr id="4" name="Content Placeholder 3">
            <a:extLst>
              <a:ext uri="{FF2B5EF4-FFF2-40B4-BE49-F238E27FC236}">
                <a16:creationId xmlns:a16="http://schemas.microsoft.com/office/drawing/2014/main" id="{648A5095-6D2F-D047-8993-97AFFC3D4B3D}"/>
              </a:ext>
            </a:extLst>
          </p:cNvPr>
          <p:cNvSpPr>
            <a:spLocks noGrp="1"/>
          </p:cNvSpPr>
          <p:nvPr>
            <p:ph idx="4294967295"/>
          </p:nvPr>
        </p:nvSpPr>
        <p:spPr>
          <a:xfrm>
            <a:off x="205740" y="1825625"/>
            <a:ext cx="11772900" cy="2789670"/>
          </a:xfrm>
        </p:spPr>
        <p:txBody>
          <a:bodyPr>
            <a:normAutofit/>
          </a:bodyPr>
          <a:lstStyle/>
          <a:p>
            <a:r>
              <a:rPr lang="en-US" dirty="0"/>
              <a:t>Marketing is more important than ever during a crisis</a:t>
            </a:r>
          </a:p>
          <a:p>
            <a:r>
              <a:rPr lang="en-US" dirty="0"/>
              <a:t>Often during a recession or crisis companies cutback their marketing budget but companies who do not end up ahead of the rest when the crisis is over</a:t>
            </a:r>
          </a:p>
          <a:p>
            <a:r>
              <a:rPr lang="en-US" dirty="0"/>
              <a:t>During the COVID-19 outbreak there was an increase of over 50% in the news advertising sector</a:t>
            </a:r>
          </a:p>
        </p:txBody>
      </p:sp>
      <p:pic>
        <p:nvPicPr>
          <p:cNvPr id="6" name="Picture 5">
            <a:extLst>
              <a:ext uri="{FF2B5EF4-FFF2-40B4-BE49-F238E27FC236}">
                <a16:creationId xmlns:a16="http://schemas.microsoft.com/office/drawing/2014/main" id="{BF0064D6-C7D1-CE43-BBB7-7A3D9E933674}"/>
              </a:ext>
            </a:extLst>
          </p:cNvPr>
          <p:cNvPicPr>
            <a:picLocks noChangeAspect="1"/>
          </p:cNvPicPr>
          <p:nvPr/>
        </p:nvPicPr>
        <p:blipFill>
          <a:blip r:embed="rId2"/>
          <a:stretch>
            <a:fillRect/>
          </a:stretch>
        </p:blipFill>
        <p:spPr>
          <a:xfrm>
            <a:off x="3451860" y="4046221"/>
            <a:ext cx="5565807" cy="2446020"/>
          </a:xfrm>
          <a:prstGeom prst="rect">
            <a:avLst/>
          </a:prstGeom>
        </p:spPr>
      </p:pic>
    </p:spTree>
    <p:extLst>
      <p:ext uri="{BB962C8B-B14F-4D97-AF65-F5344CB8AC3E}">
        <p14:creationId xmlns:p14="http://schemas.microsoft.com/office/powerpoint/2010/main" val="98869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AEA3-E314-0E4D-84CF-E3572AE97AA1}"/>
              </a:ext>
            </a:extLst>
          </p:cNvPr>
          <p:cNvSpPr>
            <a:spLocks noGrp="1"/>
          </p:cNvSpPr>
          <p:nvPr>
            <p:ph type="title"/>
          </p:nvPr>
        </p:nvSpPr>
        <p:spPr>
          <a:xfrm>
            <a:off x="251460" y="365125"/>
            <a:ext cx="11102340" cy="1325563"/>
          </a:xfrm>
        </p:spPr>
        <p:txBody>
          <a:bodyPr/>
          <a:lstStyle/>
          <a:p>
            <a:r>
              <a:rPr lang="en-US" b="1" dirty="0"/>
              <a:t>The importance of communication during a crisis</a:t>
            </a:r>
          </a:p>
        </p:txBody>
      </p:sp>
      <p:sp>
        <p:nvSpPr>
          <p:cNvPr id="4" name="Content Placeholder 3">
            <a:extLst>
              <a:ext uri="{FF2B5EF4-FFF2-40B4-BE49-F238E27FC236}">
                <a16:creationId xmlns:a16="http://schemas.microsoft.com/office/drawing/2014/main" id="{48066B7C-8E94-FC49-AA52-E57D19BE4D10}"/>
              </a:ext>
            </a:extLst>
          </p:cNvPr>
          <p:cNvSpPr>
            <a:spLocks noGrp="1"/>
          </p:cNvSpPr>
          <p:nvPr>
            <p:ph sz="half" idx="2"/>
          </p:nvPr>
        </p:nvSpPr>
        <p:spPr>
          <a:xfrm>
            <a:off x="251460" y="1825624"/>
            <a:ext cx="7216140" cy="4803775"/>
          </a:xfrm>
        </p:spPr>
        <p:txBody>
          <a:bodyPr/>
          <a:lstStyle/>
          <a:p>
            <a:r>
              <a:rPr lang="en-US" dirty="0"/>
              <a:t>This ad from </a:t>
            </a:r>
            <a:r>
              <a:rPr lang="en-US" dirty="0" err="1"/>
              <a:t>Hotels.com</a:t>
            </a:r>
            <a:r>
              <a:rPr lang="en-US" dirty="0"/>
              <a:t> was put out as soon as the pandemic broke</a:t>
            </a:r>
          </a:p>
          <a:p>
            <a:r>
              <a:rPr lang="en-US" dirty="0"/>
              <a:t>They pivoted away from their usual marketing technique and depicted “Captain Obvious” (featured in many of their other commercials) and told viewers to “Just Stay Home”</a:t>
            </a:r>
          </a:p>
        </p:txBody>
      </p:sp>
      <p:pic>
        <p:nvPicPr>
          <p:cNvPr id="5" name="Content Placeholder 4">
            <a:extLst>
              <a:ext uri="{FF2B5EF4-FFF2-40B4-BE49-F238E27FC236}">
                <a16:creationId xmlns:a16="http://schemas.microsoft.com/office/drawing/2014/main" id="{FB778230-10D1-E640-AE86-14286D0FC13F}"/>
              </a:ext>
            </a:extLst>
          </p:cNvPr>
          <p:cNvPicPr>
            <a:picLocks noGrp="1" noChangeAspect="1"/>
          </p:cNvPicPr>
          <p:nvPr>
            <p:ph sz="half" idx="1"/>
          </p:nvPr>
        </p:nvPicPr>
        <p:blipFill>
          <a:blip r:embed="rId2"/>
          <a:stretch>
            <a:fillRect/>
          </a:stretch>
        </p:blipFill>
        <p:spPr>
          <a:xfrm>
            <a:off x="7467600" y="1825624"/>
            <a:ext cx="4511040" cy="4209416"/>
          </a:xfrm>
          <a:prstGeom prst="rect">
            <a:avLst/>
          </a:prstGeom>
        </p:spPr>
      </p:pic>
    </p:spTree>
    <p:extLst>
      <p:ext uri="{BB962C8B-B14F-4D97-AF65-F5344CB8AC3E}">
        <p14:creationId xmlns:p14="http://schemas.microsoft.com/office/powerpoint/2010/main" val="1606050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08DF876E-0E97-DC47-825A-097256E38C53}"/>
              </a:ext>
            </a:extLst>
          </p:cNvPr>
          <p:cNvPicPr>
            <a:picLocks noGrp="1" noChangeAspect="1"/>
          </p:cNvPicPr>
          <p:nvPr>
            <p:ph idx="4294967295"/>
          </p:nvPr>
        </p:nvPicPr>
        <p:blipFill>
          <a:blip r:embed="rId2"/>
          <a:stretch>
            <a:fillRect/>
          </a:stretch>
        </p:blipFill>
        <p:spPr>
          <a:xfrm>
            <a:off x="251460" y="333375"/>
            <a:ext cx="11940541" cy="6318885"/>
          </a:xfrm>
        </p:spPr>
      </p:pic>
      <p:sp>
        <p:nvSpPr>
          <p:cNvPr id="4" name="Text Placeholder 3">
            <a:extLst>
              <a:ext uri="{FF2B5EF4-FFF2-40B4-BE49-F238E27FC236}">
                <a16:creationId xmlns:a16="http://schemas.microsoft.com/office/drawing/2014/main" id="{E0E46EAD-DAE7-DB49-B704-FDFC54415404}"/>
              </a:ext>
            </a:extLst>
          </p:cNvPr>
          <p:cNvSpPr>
            <a:spLocks noGrp="1"/>
          </p:cNvSpPr>
          <p:nvPr>
            <p:ph type="body" sz="half" idx="4294967295"/>
          </p:nvPr>
        </p:nvSpPr>
        <p:spPr>
          <a:xfrm>
            <a:off x="0" y="5618163"/>
            <a:ext cx="3932238" cy="782637"/>
          </a:xfrm>
        </p:spPr>
        <p:txBody>
          <a:bodyPr>
            <a:normAutofit/>
          </a:bodyPr>
          <a:lstStyle/>
          <a:p>
            <a:endParaRPr lang="en-US" dirty="0"/>
          </a:p>
        </p:txBody>
      </p:sp>
    </p:spTree>
    <p:extLst>
      <p:ext uri="{BB962C8B-B14F-4D97-AF65-F5344CB8AC3E}">
        <p14:creationId xmlns:p14="http://schemas.microsoft.com/office/powerpoint/2010/main" val="903156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1EFE-2ADC-A546-84BB-5E0AA1225B7C}"/>
              </a:ext>
            </a:extLst>
          </p:cNvPr>
          <p:cNvSpPr>
            <a:spLocks noGrp="1"/>
          </p:cNvSpPr>
          <p:nvPr>
            <p:ph type="title" idx="4294967295"/>
          </p:nvPr>
        </p:nvSpPr>
        <p:spPr>
          <a:xfrm>
            <a:off x="838200" y="365125"/>
            <a:ext cx="10515600" cy="1325563"/>
          </a:xfrm>
        </p:spPr>
        <p:txBody>
          <a:bodyPr/>
          <a:lstStyle/>
          <a:p>
            <a:r>
              <a:rPr lang="en-US" b="1" dirty="0"/>
              <a:t>Communication strategies used by the travel sector during the crisis</a:t>
            </a:r>
          </a:p>
        </p:txBody>
      </p:sp>
      <p:sp>
        <p:nvSpPr>
          <p:cNvPr id="3" name="Content Placeholder 2">
            <a:extLst>
              <a:ext uri="{FF2B5EF4-FFF2-40B4-BE49-F238E27FC236}">
                <a16:creationId xmlns:a16="http://schemas.microsoft.com/office/drawing/2014/main" id="{7E40FF3A-ED83-C645-88A7-65FEE8C9BA50}"/>
              </a:ext>
            </a:extLst>
          </p:cNvPr>
          <p:cNvSpPr>
            <a:spLocks noGrp="1"/>
          </p:cNvSpPr>
          <p:nvPr>
            <p:ph idx="4294967295"/>
          </p:nvPr>
        </p:nvSpPr>
        <p:spPr>
          <a:xfrm>
            <a:off x="0" y="1825625"/>
            <a:ext cx="11841480" cy="4351338"/>
          </a:xfrm>
        </p:spPr>
        <p:txBody>
          <a:bodyPr>
            <a:normAutofit/>
          </a:bodyPr>
          <a:lstStyle/>
          <a:p>
            <a:r>
              <a:rPr lang="en-US" dirty="0"/>
              <a:t>Social media has become a critical part of crisis communication. Companies must be present on social media channels because it allows them to understand customers’ and stakeholders’ needs</a:t>
            </a:r>
          </a:p>
          <a:p>
            <a:r>
              <a:rPr lang="en-US" dirty="0"/>
              <a:t>Some of the communications from the travel industry in the early stages of COVID were reactive and led to fear and in some cases misinformation</a:t>
            </a:r>
          </a:p>
          <a:p>
            <a:pPr marL="457200" lvl="1" indent="0">
              <a:buNone/>
            </a:pPr>
            <a:endParaRPr lang="en-US" dirty="0"/>
          </a:p>
        </p:txBody>
      </p:sp>
      <p:pic>
        <p:nvPicPr>
          <p:cNvPr id="6" name="Content Placeholder 4">
            <a:extLst>
              <a:ext uri="{FF2B5EF4-FFF2-40B4-BE49-F238E27FC236}">
                <a16:creationId xmlns:a16="http://schemas.microsoft.com/office/drawing/2014/main" id="{78C4F306-B35F-BF46-B738-742BC823CDA3}"/>
              </a:ext>
            </a:extLst>
          </p:cNvPr>
          <p:cNvPicPr>
            <a:picLocks noChangeAspect="1"/>
          </p:cNvPicPr>
          <p:nvPr/>
        </p:nvPicPr>
        <p:blipFill>
          <a:blip r:embed="rId2"/>
          <a:stretch>
            <a:fillRect/>
          </a:stretch>
        </p:blipFill>
        <p:spPr>
          <a:xfrm>
            <a:off x="3086100" y="4023360"/>
            <a:ext cx="5669279" cy="2622233"/>
          </a:xfrm>
          <a:prstGeom prst="rect">
            <a:avLst/>
          </a:prstGeom>
        </p:spPr>
      </p:pic>
    </p:spTree>
    <p:extLst>
      <p:ext uri="{BB962C8B-B14F-4D97-AF65-F5344CB8AC3E}">
        <p14:creationId xmlns:p14="http://schemas.microsoft.com/office/powerpoint/2010/main" val="510232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12B1-D06B-3C4F-82F0-F6914CBEFFC0}"/>
              </a:ext>
            </a:extLst>
          </p:cNvPr>
          <p:cNvSpPr>
            <a:spLocks noGrp="1"/>
          </p:cNvSpPr>
          <p:nvPr>
            <p:ph type="title" idx="4294967295"/>
          </p:nvPr>
        </p:nvSpPr>
        <p:spPr>
          <a:xfrm>
            <a:off x="838200" y="146754"/>
            <a:ext cx="10515600" cy="1325563"/>
          </a:xfrm>
        </p:spPr>
        <p:txBody>
          <a:bodyPr>
            <a:normAutofit/>
          </a:bodyPr>
          <a:lstStyle/>
          <a:p>
            <a:r>
              <a:rPr lang="en-US" sz="4000" b="1" dirty="0"/>
              <a:t>Communication strategies used by the travel sector during the crisis</a:t>
            </a:r>
          </a:p>
        </p:txBody>
      </p:sp>
      <p:pic>
        <p:nvPicPr>
          <p:cNvPr id="5" name="Content Placeholder 4" descr="A screenshot of a cell phone&#10;&#10;Description automatically generated">
            <a:extLst>
              <a:ext uri="{FF2B5EF4-FFF2-40B4-BE49-F238E27FC236}">
                <a16:creationId xmlns:a16="http://schemas.microsoft.com/office/drawing/2014/main" id="{C41B6931-8ABC-5643-90A5-777E89DF30EC}"/>
              </a:ext>
            </a:extLst>
          </p:cNvPr>
          <p:cNvPicPr>
            <a:picLocks noGrp="1" noChangeAspect="1"/>
          </p:cNvPicPr>
          <p:nvPr>
            <p:ph idx="4294967295"/>
          </p:nvPr>
        </p:nvPicPr>
        <p:blipFill>
          <a:blip r:embed="rId2"/>
          <a:stretch>
            <a:fillRect/>
          </a:stretch>
        </p:blipFill>
        <p:spPr>
          <a:xfrm>
            <a:off x="3111598" y="1472317"/>
            <a:ext cx="6345224" cy="5385683"/>
          </a:xfrm>
        </p:spPr>
      </p:pic>
    </p:spTree>
    <p:extLst>
      <p:ext uri="{BB962C8B-B14F-4D97-AF65-F5344CB8AC3E}">
        <p14:creationId xmlns:p14="http://schemas.microsoft.com/office/powerpoint/2010/main" val="3264764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17D13-AA12-2543-97D9-63057C88790E}"/>
              </a:ext>
            </a:extLst>
          </p:cNvPr>
          <p:cNvSpPr>
            <a:spLocks noGrp="1"/>
          </p:cNvSpPr>
          <p:nvPr>
            <p:ph type="title"/>
          </p:nvPr>
        </p:nvSpPr>
        <p:spPr/>
        <p:txBody>
          <a:bodyPr/>
          <a:lstStyle/>
          <a:p>
            <a:r>
              <a:rPr lang="en-US" b="1" dirty="0"/>
              <a:t>Communications post-crisis</a:t>
            </a:r>
          </a:p>
        </p:txBody>
      </p:sp>
      <p:sp>
        <p:nvSpPr>
          <p:cNvPr id="3" name="Content Placeholder 2">
            <a:extLst>
              <a:ext uri="{FF2B5EF4-FFF2-40B4-BE49-F238E27FC236}">
                <a16:creationId xmlns:a16="http://schemas.microsoft.com/office/drawing/2014/main" id="{D5E2118B-EFB7-BF48-810D-CF71C011D480}"/>
              </a:ext>
            </a:extLst>
          </p:cNvPr>
          <p:cNvSpPr>
            <a:spLocks noGrp="1"/>
          </p:cNvSpPr>
          <p:nvPr>
            <p:ph sz="half" idx="1"/>
          </p:nvPr>
        </p:nvSpPr>
        <p:spPr>
          <a:xfrm>
            <a:off x="372979" y="1825625"/>
            <a:ext cx="7742321" cy="4351338"/>
          </a:xfrm>
        </p:spPr>
        <p:txBody>
          <a:bodyPr>
            <a:normAutofit/>
          </a:bodyPr>
          <a:lstStyle/>
          <a:p>
            <a:r>
              <a:rPr lang="en-US" dirty="0"/>
              <a:t>As the lockdown period ended, marketing became more about bringing tourists back</a:t>
            </a:r>
          </a:p>
          <a:p>
            <a:r>
              <a:rPr lang="en-US" dirty="0" err="1"/>
              <a:t>Niagra</a:t>
            </a:r>
            <a:r>
              <a:rPr lang="en-US" dirty="0"/>
              <a:t> Falls Tourism worked on recovery campaigns in order to make sure their message to tourists is right when the time came</a:t>
            </a:r>
          </a:p>
          <a:p>
            <a:r>
              <a:rPr lang="en-US" dirty="0"/>
              <a:t>Many countries had to advertise in order to fix a tarnished image. Spain and Italy faced this challenge and followed the ”multi step model for altering place image”</a:t>
            </a:r>
          </a:p>
        </p:txBody>
      </p:sp>
      <p:pic>
        <p:nvPicPr>
          <p:cNvPr id="4" name="Picture 3">
            <a:extLst>
              <a:ext uri="{FF2B5EF4-FFF2-40B4-BE49-F238E27FC236}">
                <a16:creationId xmlns:a16="http://schemas.microsoft.com/office/drawing/2014/main" id="{FD4D3A8E-895C-7A4E-8E04-3BC204668230}"/>
              </a:ext>
            </a:extLst>
          </p:cNvPr>
          <p:cNvPicPr>
            <a:picLocks noChangeAspect="1"/>
          </p:cNvPicPr>
          <p:nvPr/>
        </p:nvPicPr>
        <p:blipFill>
          <a:blip r:embed="rId2"/>
          <a:stretch>
            <a:fillRect/>
          </a:stretch>
        </p:blipFill>
        <p:spPr>
          <a:xfrm>
            <a:off x="8341443" y="594361"/>
            <a:ext cx="3500037" cy="5477568"/>
          </a:xfrm>
          <a:prstGeom prst="rect">
            <a:avLst/>
          </a:prstGeom>
        </p:spPr>
      </p:pic>
    </p:spTree>
    <p:extLst>
      <p:ext uri="{BB962C8B-B14F-4D97-AF65-F5344CB8AC3E}">
        <p14:creationId xmlns:p14="http://schemas.microsoft.com/office/powerpoint/2010/main" val="1109773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994</Words>
  <Application>Microsoft Office PowerPoint</Application>
  <PresentationFormat>Widescreen</PresentationFormat>
  <Paragraphs>59</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Chapter 3: Crisis Communication </vt:lpstr>
      <vt:lpstr>Topics Covered:</vt:lpstr>
      <vt:lpstr>Case Study: Micato Safaris – Marketing during a crisis </vt:lpstr>
      <vt:lpstr>The importance of communication during a crisis</vt:lpstr>
      <vt:lpstr>The importance of communication during a crisis</vt:lpstr>
      <vt:lpstr>PowerPoint Presentation</vt:lpstr>
      <vt:lpstr>Communication strategies used by the travel sector during the crisis</vt:lpstr>
      <vt:lpstr>Communication strategies used by the travel sector during the crisis</vt:lpstr>
      <vt:lpstr>Communications post-crisis</vt:lpstr>
      <vt:lpstr>The multi-step model for altering place image</vt:lpstr>
      <vt:lpstr>Cause-related marketing</vt:lpstr>
      <vt:lpstr>Cause related marketing methods</vt:lpstr>
      <vt:lpstr>Table 3.2 Branding approaches to CRM</vt:lpstr>
      <vt:lpstr>Internal communication</vt:lpstr>
      <vt:lpstr>Case Study: Keeping lines of communication open in New Zealand</vt:lpstr>
      <vt:lpstr>Video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dc:title>
  <dc:creator>Nicole Berlinsky</dc:creator>
  <cp:lastModifiedBy>Sally North</cp:lastModifiedBy>
  <cp:revision>25</cp:revision>
  <dcterms:created xsi:type="dcterms:W3CDTF">2020-07-23T14:46:45Z</dcterms:created>
  <dcterms:modified xsi:type="dcterms:W3CDTF">2020-08-19T15:48:59Z</dcterms:modified>
</cp:coreProperties>
</file>