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2" r:id="rId8"/>
    <p:sldId id="263" r:id="rId9"/>
  </p:sldIdLst>
  <p:sldSz cx="9144000" cy="5143500" type="screen16x9"/>
  <p:notesSz cx="6858000" cy="9296400"/>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6538"/>
    <a:srgbClr val="24486C"/>
    <a:srgbClr val="336699"/>
    <a:srgbClr val="9078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23" autoAdjust="0"/>
    <p:restoredTop sz="94660"/>
  </p:normalViewPr>
  <p:slideViewPr>
    <p:cSldViewPr snapToGrid="0">
      <p:cViewPr>
        <p:scale>
          <a:sx n="120" d="100"/>
          <a:sy n="120" d="100"/>
        </p:scale>
        <p:origin x="-1746" y="-210"/>
      </p:cViewPr>
      <p:guideLst>
        <p:guide orient="horz" pos="1620"/>
        <p:guide pos="2880"/>
      </p:guideLst>
    </p:cSldViewPr>
  </p:slideViewPr>
  <p:notesTextViewPr>
    <p:cViewPr>
      <p:scale>
        <a:sx n="1" d="1"/>
        <a:sy n="1" d="1"/>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246;rte\Desktop\ATDC%20Arrivals%20per%20yea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29"/>
    </mc:Choice>
    <mc:Fallback>
      <c:style val="29"/>
    </mc:Fallback>
  </mc:AlternateContent>
  <c:chart>
    <c:autoTitleDeleted val="1"/>
    <c:plotArea>
      <c:layout/>
      <c:lineChart>
        <c:grouping val="stacked"/>
        <c:varyColors val="0"/>
        <c:ser>
          <c:idx val="0"/>
          <c:order val="0"/>
          <c:tx>
            <c:strRef>
              <c:f>Blad1!$B$2</c:f>
              <c:strCache>
                <c:ptCount val="1"/>
                <c:pt idx="0">
                  <c:v>tourist arrivals in ATCs</c:v>
                </c:pt>
              </c:strCache>
            </c:strRef>
          </c:tx>
          <c:dLbls>
            <c:dLbl>
              <c:idx val="0"/>
              <c:layout>
                <c:manualLayout>
                  <c:x val="0"/>
                  <c:y val="2.777777777777795E-2"/>
                </c:manualLayout>
              </c:layout>
              <c:showLegendKey val="0"/>
              <c:showVal val="1"/>
              <c:showCatName val="0"/>
              <c:showSerName val="0"/>
              <c:showPercent val="0"/>
              <c:showBubbleSize val="0"/>
            </c:dLbl>
            <c:dLbl>
              <c:idx val="1"/>
              <c:layout>
                <c:manualLayout>
                  <c:x val="0"/>
                  <c:y val="1.8518518518518545E-2"/>
                </c:manualLayout>
              </c:layout>
              <c:showLegendKey val="0"/>
              <c:showVal val="1"/>
              <c:showCatName val="0"/>
              <c:showSerName val="0"/>
              <c:showPercent val="0"/>
              <c:showBubbleSize val="0"/>
            </c:dLbl>
            <c:dLbl>
              <c:idx val="2"/>
              <c:layout>
                <c:manualLayout>
                  <c:x val="2.1225274150928352E-2"/>
                  <c:y val="-1.3888888888888951E-2"/>
                </c:manualLayout>
              </c:layout>
              <c:showLegendKey val="0"/>
              <c:showVal val="1"/>
              <c:showCatName val="0"/>
              <c:showSerName val="0"/>
              <c:showPercent val="0"/>
              <c:showBubbleSize val="0"/>
            </c:dLbl>
            <c:dLbl>
              <c:idx val="3"/>
              <c:layout>
                <c:manualLayout>
                  <c:x val="1.3506992641499802E-2"/>
                  <c:y val="2.1218890680033814E-17"/>
                </c:manualLayout>
              </c:layout>
              <c:showLegendKey val="0"/>
              <c:showVal val="1"/>
              <c:showCatName val="0"/>
              <c:showSerName val="0"/>
              <c:showPercent val="0"/>
              <c:showBubbleSize val="0"/>
            </c:dLbl>
            <c:dLbl>
              <c:idx val="4"/>
              <c:layout>
                <c:manualLayout>
                  <c:x val="9.647851886785571E-3"/>
                  <c:y val="2.3148148148148077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Blad1!$A$3:$A$8</c:f>
              <c:numCache>
                <c:formatCode>General</c:formatCode>
                <c:ptCount val="6"/>
                <c:pt idx="0">
                  <c:v>2007</c:v>
                </c:pt>
                <c:pt idx="1">
                  <c:v>2008</c:v>
                </c:pt>
                <c:pt idx="2">
                  <c:v>2009</c:v>
                </c:pt>
                <c:pt idx="3">
                  <c:v>2010</c:v>
                </c:pt>
                <c:pt idx="4">
                  <c:v>2011</c:v>
                </c:pt>
                <c:pt idx="5">
                  <c:v>2012</c:v>
                </c:pt>
              </c:numCache>
            </c:numRef>
          </c:cat>
          <c:val>
            <c:numRef>
              <c:f>Blad1!$B$3:$B$8</c:f>
              <c:numCache>
                <c:formatCode>General</c:formatCode>
                <c:ptCount val="6"/>
                <c:pt idx="0">
                  <c:v>15000</c:v>
                </c:pt>
                <c:pt idx="1">
                  <c:v>23500</c:v>
                </c:pt>
                <c:pt idx="2">
                  <c:v>31200</c:v>
                </c:pt>
                <c:pt idx="3">
                  <c:v>47000</c:v>
                </c:pt>
                <c:pt idx="4">
                  <c:v>38900</c:v>
                </c:pt>
                <c:pt idx="5">
                  <c:v>46700</c:v>
                </c:pt>
              </c:numCache>
            </c:numRef>
          </c:val>
          <c:smooth val="0"/>
        </c:ser>
        <c:dLbls>
          <c:showLegendKey val="0"/>
          <c:showVal val="0"/>
          <c:showCatName val="0"/>
          <c:showSerName val="0"/>
          <c:showPercent val="0"/>
          <c:showBubbleSize val="0"/>
        </c:dLbls>
        <c:hiLowLines/>
        <c:marker val="1"/>
        <c:smooth val="0"/>
        <c:axId val="212837504"/>
        <c:axId val="212839424"/>
      </c:lineChart>
      <c:catAx>
        <c:axId val="212837504"/>
        <c:scaling>
          <c:orientation val="minMax"/>
        </c:scaling>
        <c:delete val="0"/>
        <c:axPos val="b"/>
        <c:title>
          <c:tx>
            <c:rich>
              <a:bodyPr/>
              <a:lstStyle/>
              <a:p>
                <a:pPr>
                  <a:defRPr/>
                </a:pPr>
                <a:r>
                  <a:rPr lang="de-DE"/>
                  <a:t>Year</a:t>
                </a:r>
              </a:p>
            </c:rich>
          </c:tx>
          <c:layout>
            <c:manualLayout>
              <c:xMode val="edge"/>
              <c:yMode val="edge"/>
              <c:x val="0.52470496314752302"/>
              <c:y val="0.88095143860239866"/>
            </c:manualLayout>
          </c:layout>
          <c:overlay val="0"/>
        </c:title>
        <c:numFmt formatCode="General" sourceLinked="1"/>
        <c:majorTickMark val="none"/>
        <c:minorTickMark val="none"/>
        <c:tickLblPos val="nextTo"/>
        <c:crossAx val="212839424"/>
        <c:crosses val="autoZero"/>
        <c:auto val="1"/>
        <c:lblAlgn val="ctr"/>
        <c:lblOffset val="100"/>
        <c:noMultiLvlLbl val="0"/>
      </c:catAx>
      <c:valAx>
        <c:axId val="212839424"/>
        <c:scaling>
          <c:orientation val="minMax"/>
          <c:min val="10000"/>
        </c:scaling>
        <c:delete val="0"/>
        <c:axPos val="l"/>
        <c:majorGridlines/>
        <c:title>
          <c:tx>
            <c:rich>
              <a:bodyPr/>
              <a:lstStyle/>
              <a:p>
                <a:pPr>
                  <a:defRPr/>
                </a:pPr>
                <a:r>
                  <a:rPr lang="de-DE"/>
                  <a:t>Tourist Arrivals</a:t>
                </a:r>
              </a:p>
            </c:rich>
          </c:tx>
          <c:layout>
            <c:manualLayout>
              <c:xMode val="edge"/>
              <c:yMode val="edge"/>
              <c:x val="1.3230429988974605E-2"/>
              <c:y val="0.278410736076318"/>
            </c:manualLayout>
          </c:layout>
          <c:overlay val="0"/>
        </c:title>
        <c:numFmt formatCode="General" sourceLinked="1"/>
        <c:majorTickMark val="out"/>
        <c:minorTickMark val="none"/>
        <c:tickLblPos val="nextTo"/>
        <c:crossAx val="212837504"/>
        <c:crosses val="autoZero"/>
        <c:crossBetween val="between"/>
      </c:valAx>
    </c:plotArea>
    <c:plotVisOnly val="1"/>
    <c:dispBlanksAs val="zero"/>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2421" cy="46498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27" y="1"/>
            <a:ext cx="2972421" cy="464980"/>
          </a:xfrm>
          <a:prstGeom prst="rect">
            <a:avLst/>
          </a:prstGeom>
        </p:spPr>
        <p:txBody>
          <a:bodyPr vert="horz" lIns="91440" tIns="45720" rIns="91440" bIns="45720" rtlCol="0"/>
          <a:lstStyle>
            <a:lvl1pPr algn="r">
              <a:defRPr sz="1200"/>
            </a:lvl1pPr>
          </a:lstStyle>
          <a:p>
            <a:fld id="{8B8810D6-D3A6-4BF8-80CD-F00659C9627A}" type="datetimeFigureOut">
              <a:rPr lang="en-US" smtClean="0"/>
              <a:t>7/1/2013</a:t>
            </a:fld>
            <a:endParaRPr lang="en-US"/>
          </a:p>
        </p:txBody>
      </p:sp>
      <p:sp>
        <p:nvSpPr>
          <p:cNvPr id="4" name="Footer Placeholder 3"/>
          <p:cNvSpPr>
            <a:spLocks noGrp="1"/>
          </p:cNvSpPr>
          <p:nvPr>
            <p:ph type="ftr" sz="quarter" idx="2"/>
          </p:nvPr>
        </p:nvSpPr>
        <p:spPr>
          <a:xfrm>
            <a:off x="1" y="8829823"/>
            <a:ext cx="2972421" cy="46498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27" y="8829823"/>
            <a:ext cx="2972421" cy="464980"/>
          </a:xfrm>
          <a:prstGeom prst="rect">
            <a:avLst/>
          </a:prstGeom>
        </p:spPr>
        <p:txBody>
          <a:bodyPr vert="horz" lIns="91440" tIns="45720" rIns="91440" bIns="45720" rtlCol="0" anchor="b"/>
          <a:lstStyle>
            <a:lvl1pPr algn="r">
              <a:defRPr sz="1200"/>
            </a:lvl1pPr>
          </a:lstStyle>
          <a:p>
            <a:fld id="{81617282-C9B8-4F43-A877-0610B46B5B1D}" type="slidenum">
              <a:rPr lang="en-US" smtClean="0"/>
              <a:t>‹#›</a:t>
            </a:fld>
            <a:endParaRPr lang="en-US"/>
          </a:p>
        </p:txBody>
      </p:sp>
    </p:spTree>
    <p:extLst>
      <p:ext uri="{BB962C8B-B14F-4D97-AF65-F5344CB8AC3E}">
        <p14:creationId xmlns:p14="http://schemas.microsoft.com/office/powerpoint/2010/main" val="1332229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C213485E-172C-45B2-AD52-62B24C8BE908}" type="datetimeFigureOut">
              <a:rPr lang="en-AU" smtClean="0"/>
              <a:t>1/07/2013</a:t>
            </a:fld>
            <a:endParaRPr lang="en-AU"/>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15F864D3-5F54-4A5F-9A60-0CC104501B91}" type="slidenum">
              <a:rPr lang="en-AU" smtClean="0"/>
              <a:t>‹#›</a:t>
            </a:fld>
            <a:endParaRPr lang="en-AU"/>
          </a:p>
        </p:txBody>
      </p:sp>
    </p:spTree>
    <p:extLst>
      <p:ext uri="{BB962C8B-B14F-4D97-AF65-F5344CB8AC3E}">
        <p14:creationId xmlns:p14="http://schemas.microsoft.com/office/powerpoint/2010/main" val="2529829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3">
            <a:lumMod val="20000"/>
            <a:lumOff val="80000"/>
          </a:schemeClr>
        </a:solidFill>
        <a:effectLst/>
      </p:bgPr>
    </p:bg>
    <p:spTree>
      <p:nvGrpSpPr>
        <p:cNvPr id="1" name=""/>
        <p:cNvGrpSpPr/>
        <p:nvPr/>
      </p:nvGrpSpPr>
      <p:grpSpPr>
        <a:xfrm>
          <a:off x="0" y="0"/>
          <a:ext cx="0" cy="0"/>
          <a:chOff x="0" y="0"/>
          <a:chExt cx="0" cy="0"/>
        </a:xfrm>
      </p:grpSpPr>
      <p:pic>
        <p:nvPicPr>
          <p:cNvPr id="11" name="Picture 10"/>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980" y="0"/>
            <a:ext cx="9158400" cy="2949934"/>
          </a:xfrm>
          <a:prstGeom prst="rect">
            <a:avLst/>
          </a:prstGeom>
        </p:spPr>
      </p:pic>
      <p:pic>
        <p:nvPicPr>
          <p:cNvPr id="9" name="Picture 3"/>
          <p:cNvPicPr>
            <a:picLocks noChangeAspect="1" noChangeArrowheads="1"/>
          </p:cNvPicPr>
          <p:nvPr userDrawn="1"/>
        </p:nvPicPr>
        <p:blipFill rotWithShape="1">
          <a:blip r:embed="rId3">
            <a:extLst>
              <a:ext uri="{BEBA8EAE-BF5A-486C-A8C5-ECC9F3942E4B}">
                <a14:imgProps xmlns:a14="http://schemas.microsoft.com/office/drawing/2010/main">
                  <a14:imgLayer r:embed="rId4">
                    <a14:imgEffect>
                      <a14:colorTemperature colorTemp="7200"/>
                    </a14:imgEffect>
                  </a14:imgLayer>
                </a14:imgProps>
              </a:ext>
              <a:ext uri="{28A0092B-C50C-407E-A947-70E740481C1C}">
                <a14:useLocalDpi xmlns:a14="http://schemas.microsoft.com/office/drawing/2010/main" val="0"/>
              </a:ext>
            </a:extLst>
          </a:blip>
          <a:srcRect t="50024" b="9811"/>
          <a:stretch/>
        </p:blipFill>
        <p:spPr bwMode="auto">
          <a:xfrm>
            <a:off x="-13826" y="2384754"/>
            <a:ext cx="9157826" cy="2758745"/>
          </a:xfrm>
          <a:prstGeom prst="rect">
            <a:avLst/>
          </a:prstGeom>
          <a:noFill/>
          <a:ln>
            <a:noFill/>
          </a:ln>
          <a:effectLst>
            <a:outerShdw blurRad="190500" dist="76200" dir="16200000" algn="ctr" rotWithShape="0">
              <a:schemeClr val="tx1">
                <a:alpha val="81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 Placeholder 2"/>
          <p:cNvSpPr>
            <a:spLocks noGrp="1"/>
          </p:cNvSpPr>
          <p:nvPr>
            <p:ph type="body" idx="1"/>
          </p:nvPr>
        </p:nvSpPr>
        <p:spPr>
          <a:xfrm>
            <a:off x="304800" y="3331772"/>
            <a:ext cx="8458200" cy="357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7" name="Title 6"/>
          <p:cNvSpPr>
            <a:spLocks noGrp="1"/>
          </p:cNvSpPr>
          <p:nvPr>
            <p:ph type="title"/>
          </p:nvPr>
        </p:nvSpPr>
        <p:spPr>
          <a:xfrm>
            <a:off x="304800" y="2885832"/>
            <a:ext cx="8001000" cy="429862"/>
          </a:xfrm>
        </p:spPr>
        <p:txBody>
          <a:bodyPr/>
          <a:lstStyle/>
          <a:p>
            <a:r>
              <a:rPr lang="en-US" dirty="0" smtClean="0"/>
              <a:t>Click to edit Master title style</a:t>
            </a:r>
            <a:endParaRPr lang="en-AU" dirty="0"/>
          </a:p>
        </p:txBody>
      </p:sp>
      <p:pic>
        <p:nvPicPr>
          <p:cNvPr id="13" name="Picture 3"/>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8164381" y="4085830"/>
            <a:ext cx="657750" cy="69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5706859" y="4072305"/>
            <a:ext cx="1181000" cy="707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6888622" y="4140979"/>
            <a:ext cx="1171164" cy="557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userDrawn="1"/>
        </p:nvSpPr>
        <p:spPr>
          <a:xfrm>
            <a:off x="3403531" y="4822274"/>
            <a:ext cx="5514651" cy="261610"/>
          </a:xfrm>
          <a:prstGeom prst="rect">
            <a:avLst/>
          </a:prstGeom>
          <a:noFill/>
        </p:spPr>
        <p:txBody>
          <a:bodyPr wrap="none" rtlCol="0">
            <a:spAutoFit/>
          </a:bodyPr>
          <a:lstStyle/>
          <a:p>
            <a:pPr algn="r"/>
            <a:r>
              <a:rPr lang="en-US" sz="1100" dirty="0" smtClean="0">
                <a:latin typeface="Calibri" pitchFamily="34" charset="0"/>
              </a:rPr>
              <a:t>© Benckendorff &amp; Lund-</a:t>
            </a:r>
            <a:r>
              <a:rPr lang="en-US" sz="1100" dirty="0" err="1" smtClean="0">
                <a:latin typeface="Calibri" pitchFamily="34" charset="0"/>
              </a:rPr>
              <a:t>Durlacher</a:t>
            </a:r>
            <a:r>
              <a:rPr lang="en-US" sz="1100" dirty="0">
                <a:latin typeface="Calibri" pitchFamily="34" charset="0"/>
              </a:rPr>
              <a:t> </a:t>
            </a:r>
            <a:r>
              <a:rPr lang="en-US" sz="1100" dirty="0" smtClean="0">
                <a:latin typeface="Calibri" pitchFamily="34" charset="0"/>
              </a:rPr>
              <a:t>(</a:t>
            </a:r>
            <a:r>
              <a:rPr lang="en-US" sz="1100" dirty="0" err="1" smtClean="0">
                <a:latin typeface="Calibri" pitchFamily="34" charset="0"/>
              </a:rPr>
              <a:t>Eds</a:t>
            </a:r>
            <a:r>
              <a:rPr lang="en-US" sz="1100" dirty="0" smtClean="0">
                <a:latin typeface="Calibri" pitchFamily="34" charset="0"/>
              </a:rPr>
              <a:t>) </a:t>
            </a:r>
            <a:r>
              <a:rPr lang="en-US" sz="1100" b="1" dirty="0" smtClean="0">
                <a:solidFill>
                  <a:srgbClr val="376538"/>
                </a:solidFill>
                <a:latin typeface="Calibri" pitchFamily="34" charset="0"/>
              </a:rPr>
              <a:t>International Cases in Sustainable Travel &amp; Tourism</a:t>
            </a:r>
            <a:endParaRPr lang="en-US" sz="1100" b="1" dirty="0">
              <a:solidFill>
                <a:srgbClr val="376538"/>
              </a:solidFill>
              <a:latin typeface="Calibri" pitchFamily="34" charset="0"/>
            </a:endParaRPr>
          </a:p>
        </p:txBody>
      </p:sp>
    </p:spTree>
    <p:extLst>
      <p:ext uri="{BB962C8B-B14F-4D97-AF65-F5344CB8AC3E}">
        <p14:creationId xmlns:p14="http://schemas.microsoft.com/office/powerpoint/2010/main" val="512054722"/>
      </p:ext>
    </p:extLst>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6781800" y="4806086"/>
            <a:ext cx="2133600" cy="199302"/>
          </a:xfrm>
        </p:spPr>
        <p:txBody>
          <a:bodyPr/>
          <a:lstStyle>
            <a:lvl1pPr>
              <a:defRPr/>
            </a:lvl1pPr>
          </a:lstStyle>
          <a:p>
            <a:fld id="{CA519284-E648-4D87-9771-7975855ECF80}" type="slidenum">
              <a:rPr lang="en-US"/>
              <a:pPr/>
              <a:t>‹#›</a:t>
            </a:fld>
            <a:endParaRPr lang="en-US"/>
          </a:p>
        </p:txBody>
      </p:sp>
      <p:sp>
        <p:nvSpPr>
          <p:cNvPr id="8" name="Title 7"/>
          <p:cNvSpPr>
            <a:spLocks noGrp="1"/>
          </p:cNvSpPr>
          <p:nvPr>
            <p:ph type="title"/>
          </p:nvPr>
        </p:nvSpPr>
        <p:spPr/>
        <p:txBody>
          <a:bodyPr/>
          <a:lstStyle/>
          <a:p>
            <a:r>
              <a:rPr lang="en-US" smtClean="0"/>
              <a:t>Click to edit Master title style</a:t>
            </a:r>
            <a:endParaRPr lang="en-AU"/>
          </a:p>
        </p:txBody>
      </p:sp>
      <p:sp>
        <p:nvSpPr>
          <p:cNvPr id="10" name="Content Placeholder 9"/>
          <p:cNvSpPr>
            <a:spLocks noGrp="1"/>
          </p:cNvSpPr>
          <p:nvPr>
            <p:ph sz="quarter" idx="13"/>
          </p:nvPr>
        </p:nvSpPr>
        <p:spPr>
          <a:xfrm>
            <a:off x="849313" y="754063"/>
            <a:ext cx="7986712" cy="38766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4100297372"/>
      </p:ext>
    </p:extLst>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54049" y="753466"/>
            <a:ext cx="3930091" cy="3957524"/>
          </a:xfrm>
        </p:spPr>
        <p:txBody>
          <a:bodyPr/>
          <a:lstStyle>
            <a:lvl1pPr>
              <a:defRPr sz="2800" b="0"/>
            </a:lvl1pPr>
            <a:lvl2pPr>
              <a:defRPr sz="2400" b="0"/>
            </a:lvl2pPr>
            <a:lvl3pPr>
              <a:defRPr sz="2000" b="0"/>
            </a:lvl3pPr>
            <a:lvl4pPr>
              <a:defRPr sz="1800" b="0"/>
            </a:lvl4pPr>
            <a:lvl5pPr>
              <a:defRPr sz="1800" b="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937760" y="753466"/>
            <a:ext cx="3913632" cy="3957524"/>
          </a:xfrm>
        </p:spPr>
        <p:txBody>
          <a:bodyPr/>
          <a:lstStyle>
            <a:lvl1pPr>
              <a:defRPr sz="2800" b="0"/>
            </a:lvl1pPr>
            <a:lvl2pPr>
              <a:defRPr sz="2400" b="0"/>
            </a:lvl2pPr>
            <a:lvl3pPr>
              <a:defRPr sz="2000" b="0"/>
            </a:lvl3pPr>
            <a:lvl4pPr>
              <a:defRPr sz="1800" b="0"/>
            </a:lvl4pPr>
            <a:lvl5pPr>
              <a:defRPr sz="1800" b="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lvl1pPr>
              <a:defRPr/>
            </a:lvl1pPr>
          </a:lstStyle>
          <a:p>
            <a:fld id="{58FFC989-C9F5-4D51-A9C3-AE5F20336AC3}" type="slidenum">
              <a:rPr lang="en-US"/>
              <a:pPr/>
              <a:t>‹#›</a:t>
            </a:fld>
            <a:endParaRPr lang="en-US"/>
          </a:p>
        </p:txBody>
      </p:sp>
    </p:spTree>
    <p:extLst>
      <p:ext uri="{BB962C8B-B14F-4D97-AF65-F5344CB8AC3E}">
        <p14:creationId xmlns:p14="http://schemas.microsoft.com/office/powerpoint/2010/main" val="3410838000"/>
      </p:ext>
    </p:extLst>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19302" y="792900"/>
            <a:ext cx="3913632" cy="47982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819302" y="1345997"/>
            <a:ext cx="3913632" cy="3248625"/>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849979" y="792900"/>
            <a:ext cx="3975808" cy="47982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849979" y="1345997"/>
            <a:ext cx="3975808" cy="3248625"/>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a:xfrm>
            <a:off x="6708649" y="4798771"/>
            <a:ext cx="2133600" cy="221248"/>
          </a:xfrm>
        </p:spPr>
        <p:txBody>
          <a:bodyPr/>
          <a:lstStyle>
            <a:lvl1pPr>
              <a:defRPr/>
            </a:lvl1pPr>
          </a:lstStyle>
          <a:p>
            <a:fld id="{E1013306-FE83-4F60-8498-80E898BED37C}" type="slidenum">
              <a:rPr lang="en-US"/>
              <a:pPr/>
              <a:t>‹#›</a:t>
            </a:fld>
            <a:endParaRPr lang="en-US"/>
          </a:p>
        </p:txBody>
      </p:sp>
      <p:sp>
        <p:nvSpPr>
          <p:cNvPr id="10" name="Title 9"/>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2519455339"/>
      </p:ext>
    </p:extLst>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38200" y="171450"/>
            <a:ext cx="80010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838200" y="742950"/>
            <a:ext cx="8001000" cy="394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6745224" y="4798771"/>
            <a:ext cx="2133600" cy="221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b="0">
                <a:latin typeface="Calibri" pitchFamily="34" charset="0"/>
              </a:defRPr>
            </a:lvl1pPr>
          </a:lstStyle>
          <a:p>
            <a:fld id="{F5AF11E3-5AEA-439E-88D2-08E5A4FC1BE9}" type="slidenum">
              <a:rPr lang="en-US" smtClean="0"/>
              <a:pPr/>
              <a:t>‹#›</a:t>
            </a:fld>
            <a:endParaRPr lang="en-US"/>
          </a:p>
        </p:txBody>
      </p:sp>
      <p:pic>
        <p:nvPicPr>
          <p:cNvPr id="3" name="Picture 2"/>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0"/>
            <a:ext cx="824334" cy="5143500"/>
          </a:xfrm>
          <a:prstGeom prst="rect">
            <a:avLst/>
          </a:prstGeom>
        </p:spPr>
      </p:pic>
      <p:pic>
        <p:nvPicPr>
          <p:cNvPr id="9" name="Picture 3"/>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805289" y="4740249"/>
            <a:ext cx="321378" cy="33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userDrawn="1"/>
        </p:nvSpPr>
        <p:spPr>
          <a:xfrm>
            <a:off x="1125110" y="4761196"/>
            <a:ext cx="5315447" cy="276999"/>
          </a:xfrm>
          <a:prstGeom prst="rect">
            <a:avLst/>
          </a:prstGeom>
        </p:spPr>
        <p:txBody>
          <a:bodyPr wrap="square">
            <a:spAutoFit/>
          </a:bodyPr>
          <a:lstStyle/>
          <a:p>
            <a:r>
              <a:rPr lang="en-AU" sz="1200" b="1" dirty="0" smtClean="0">
                <a:solidFill>
                  <a:srgbClr val="376538"/>
                </a:solidFill>
                <a:latin typeface="+mj-lt"/>
              </a:rPr>
              <a:t>International Cases in Sustainable Travel &amp; Tourism</a:t>
            </a:r>
            <a:endParaRPr lang="en-US" sz="1200" b="1" dirty="0">
              <a:solidFill>
                <a:srgbClr val="376538"/>
              </a:solidFill>
              <a:latin typeface="+mj-lt"/>
            </a:endParaRPr>
          </a:p>
        </p:txBody>
      </p:sp>
    </p:spTree>
  </p:cSld>
  <p:clrMap bg1="lt1" tx1="dk1" bg2="lt2" tx2="dk2" accent1="accent1" accent2="accent2" accent3="accent3" accent4="accent4" accent5="accent5" accent6="accent6" hlink="hlink" folHlink="folHlink"/>
  <p:sldLayoutIdLst>
    <p:sldLayoutId id="2147483651" r:id="rId1"/>
    <p:sldLayoutId id="2147483650" r:id="rId2"/>
    <p:sldLayoutId id="2147483652" r:id="rId3"/>
    <p:sldLayoutId id="2147483653" r:id="rId4"/>
  </p:sldLayoutIdLst>
  <p:transition spd="med">
    <p:fade thruBlk="1"/>
  </p:transition>
  <p:hf hdr="0" dt="0"/>
  <p:txStyles>
    <p:titleStyle>
      <a:lvl1pPr algn="l" rtl="0" eaLnBrk="1" fontAlgn="base" hangingPunct="1">
        <a:spcBef>
          <a:spcPct val="0"/>
        </a:spcBef>
        <a:spcAft>
          <a:spcPct val="0"/>
        </a:spcAft>
        <a:defRPr sz="3600" b="1">
          <a:solidFill>
            <a:srgbClr val="376538"/>
          </a:solidFill>
          <a:latin typeface="Calibri" pitchFamily="34" charset="0"/>
          <a:ea typeface="+mj-ea"/>
          <a:cs typeface="+mj-cs"/>
        </a:defRPr>
      </a:lvl1pPr>
      <a:lvl2pPr algn="l" rtl="0" eaLnBrk="1" fontAlgn="base" hangingPunct="1">
        <a:spcBef>
          <a:spcPct val="0"/>
        </a:spcBef>
        <a:spcAft>
          <a:spcPct val="0"/>
        </a:spcAft>
        <a:defRPr sz="3200" b="1">
          <a:solidFill>
            <a:schemeClr val="tx2"/>
          </a:solidFill>
          <a:latin typeface="Tahoma" charset="0"/>
        </a:defRPr>
      </a:lvl2pPr>
      <a:lvl3pPr algn="l" rtl="0" eaLnBrk="1" fontAlgn="base" hangingPunct="1">
        <a:spcBef>
          <a:spcPct val="0"/>
        </a:spcBef>
        <a:spcAft>
          <a:spcPct val="0"/>
        </a:spcAft>
        <a:defRPr sz="3200" b="1">
          <a:solidFill>
            <a:schemeClr val="tx2"/>
          </a:solidFill>
          <a:latin typeface="Tahoma" charset="0"/>
        </a:defRPr>
      </a:lvl3pPr>
      <a:lvl4pPr algn="l" rtl="0" eaLnBrk="1" fontAlgn="base" hangingPunct="1">
        <a:spcBef>
          <a:spcPct val="0"/>
        </a:spcBef>
        <a:spcAft>
          <a:spcPct val="0"/>
        </a:spcAft>
        <a:defRPr sz="3200" b="1">
          <a:solidFill>
            <a:schemeClr val="tx2"/>
          </a:solidFill>
          <a:latin typeface="Tahoma" charset="0"/>
        </a:defRPr>
      </a:lvl4pPr>
      <a:lvl5pPr algn="l" rtl="0" eaLnBrk="1" fontAlgn="base" hangingPunct="1">
        <a:spcBef>
          <a:spcPct val="0"/>
        </a:spcBef>
        <a:spcAft>
          <a:spcPct val="0"/>
        </a:spcAft>
        <a:defRPr sz="3200" b="1">
          <a:solidFill>
            <a:schemeClr val="tx2"/>
          </a:solidFill>
          <a:latin typeface="Tahoma" charset="0"/>
        </a:defRPr>
      </a:lvl5pPr>
      <a:lvl6pPr marL="457200" algn="l" rtl="0" eaLnBrk="1" fontAlgn="base" hangingPunct="1">
        <a:spcBef>
          <a:spcPct val="0"/>
        </a:spcBef>
        <a:spcAft>
          <a:spcPct val="0"/>
        </a:spcAft>
        <a:defRPr sz="3200" b="1">
          <a:solidFill>
            <a:schemeClr val="tx2"/>
          </a:solidFill>
          <a:latin typeface="Tahoma" charset="0"/>
        </a:defRPr>
      </a:lvl6pPr>
      <a:lvl7pPr marL="914400" algn="l" rtl="0" eaLnBrk="1" fontAlgn="base" hangingPunct="1">
        <a:spcBef>
          <a:spcPct val="0"/>
        </a:spcBef>
        <a:spcAft>
          <a:spcPct val="0"/>
        </a:spcAft>
        <a:defRPr sz="3200" b="1">
          <a:solidFill>
            <a:schemeClr val="tx2"/>
          </a:solidFill>
          <a:latin typeface="Tahoma" charset="0"/>
        </a:defRPr>
      </a:lvl7pPr>
      <a:lvl8pPr marL="1371600" algn="l" rtl="0" eaLnBrk="1" fontAlgn="base" hangingPunct="1">
        <a:spcBef>
          <a:spcPct val="0"/>
        </a:spcBef>
        <a:spcAft>
          <a:spcPct val="0"/>
        </a:spcAft>
        <a:defRPr sz="3200" b="1">
          <a:solidFill>
            <a:schemeClr val="tx2"/>
          </a:solidFill>
          <a:latin typeface="Tahoma" charset="0"/>
        </a:defRPr>
      </a:lvl8pPr>
      <a:lvl9pPr marL="1828800" algn="l" rtl="0" eaLnBrk="1" fontAlgn="base" hangingPunct="1">
        <a:spcBef>
          <a:spcPct val="0"/>
        </a:spcBef>
        <a:spcAft>
          <a:spcPct val="0"/>
        </a:spcAft>
        <a:defRPr sz="3200" b="1">
          <a:solidFill>
            <a:schemeClr val="tx2"/>
          </a:solidFill>
          <a:latin typeface="Tahoma" charset="0"/>
        </a:defRPr>
      </a:lvl9pPr>
    </p:titleStyle>
    <p:bodyStyle>
      <a:lvl1pPr marL="342900" indent="-342900" algn="l" rtl="0" eaLnBrk="1" fontAlgn="base" hangingPunct="1">
        <a:spcBef>
          <a:spcPts val="500"/>
        </a:spcBef>
        <a:spcAft>
          <a:spcPct val="0"/>
        </a:spcAft>
        <a:buClr>
          <a:srgbClr val="376538"/>
        </a:buClr>
        <a:buFont typeface="Brush Script MT" pitchFamily="66" charset="0"/>
        <a:buChar char="O"/>
        <a:defRPr sz="2800" b="0">
          <a:solidFill>
            <a:schemeClr val="tx1"/>
          </a:solidFill>
          <a:latin typeface="Calibri" pitchFamily="34" charset="0"/>
          <a:ea typeface="+mn-ea"/>
          <a:cs typeface="+mn-cs"/>
        </a:defRPr>
      </a:lvl1pPr>
      <a:lvl2pPr marL="742950" indent="-285750" algn="l" rtl="0" eaLnBrk="1" fontAlgn="base" hangingPunct="1">
        <a:spcBef>
          <a:spcPts val="500"/>
        </a:spcBef>
        <a:spcAft>
          <a:spcPct val="0"/>
        </a:spcAft>
        <a:buChar char="–"/>
        <a:defRPr sz="2400" b="0">
          <a:solidFill>
            <a:schemeClr val="tx1"/>
          </a:solidFill>
          <a:latin typeface="Calibri" pitchFamily="34" charset="0"/>
        </a:defRPr>
      </a:lvl2pPr>
      <a:lvl3pPr marL="1143000" indent="-228600" algn="l" rtl="0" eaLnBrk="1" fontAlgn="base" hangingPunct="1">
        <a:spcBef>
          <a:spcPts val="500"/>
        </a:spcBef>
        <a:spcAft>
          <a:spcPct val="0"/>
        </a:spcAft>
        <a:buChar char="•"/>
        <a:defRPr sz="2000" b="0">
          <a:solidFill>
            <a:schemeClr val="tx1"/>
          </a:solidFill>
          <a:latin typeface="Calibri" pitchFamily="34" charset="0"/>
        </a:defRPr>
      </a:lvl3pPr>
      <a:lvl4pPr marL="1600200" indent="-228600" algn="l" rtl="0" eaLnBrk="1" fontAlgn="base" hangingPunct="1">
        <a:spcBef>
          <a:spcPts val="500"/>
        </a:spcBef>
        <a:spcAft>
          <a:spcPct val="0"/>
        </a:spcAft>
        <a:buChar char="–"/>
        <a:defRPr b="0">
          <a:solidFill>
            <a:schemeClr val="tx1"/>
          </a:solidFill>
          <a:latin typeface="Calibri" pitchFamily="34" charset="0"/>
        </a:defRPr>
      </a:lvl4pPr>
      <a:lvl5pPr marL="2057400" indent="-228600" algn="l" rtl="0" eaLnBrk="1" fontAlgn="base" hangingPunct="1">
        <a:spcBef>
          <a:spcPts val="500"/>
        </a:spcBef>
        <a:spcAft>
          <a:spcPct val="0"/>
        </a:spcAft>
        <a:buChar char="»"/>
        <a:defRPr b="0">
          <a:solidFill>
            <a:schemeClr val="tx1"/>
          </a:solidFill>
          <a:latin typeface="Calibri" pitchFamily="34" charset="0"/>
        </a:defRPr>
      </a:lvl5pPr>
      <a:lvl6pPr marL="2514600" indent="-228600" algn="l" rtl="0" eaLnBrk="1" fontAlgn="base" hangingPunct="1">
        <a:spcBef>
          <a:spcPct val="20000"/>
        </a:spcBef>
        <a:spcAft>
          <a:spcPct val="0"/>
        </a:spcAft>
        <a:buChar char="»"/>
        <a:defRPr b="1">
          <a:solidFill>
            <a:schemeClr val="tx1"/>
          </a:solidFill>
          <a:latin typeface="+mn-lt"/>
        </a:defRPr>
      </a:lvl6pPr>
      <a:lvl7pPr marL="2971800" indent="-228600" algn="l" rtl="0" eaLnBrk="1" fontAlgn="base" hangingPunct="1">
        <a:spcBef>
          <a:spcPct val="20000"/>
        </a:spcBef>
        <a:spcAft>
          <a:spcPct val="0"/>
        </a:spcAft>
        <a:buChar char="»"/>
        <a:defRPr b="1">
          <a:solidFill>
            <a:schemeClr val="tx1"/>
          </a:solidFill>
          <a:latin typeface="+mn-lt"/>
        </a:defRPr>
      </a:lvl7pPr>
      <a:lvl8pPr marL="3429000" indent="-228600" algn="l" rtl="0" eaLnBrk="1" fontAlgn="base" hangingPunct="1">
        <a:spcBef>
          <a:spcPct val="20000"/>
        </a:spcBef>
        <a:spcAft>
          <a:spcPct val="0"/>
        </a:spcAft>
        <a:buChar char="»"/>
        <a:defRPr b="1">
          <a:solidFill>
            <a:schemeClr val="tx1"/>
          </a:solidFill>
          <a:latin typeface="+mn-lt"/>
        </a:defRPr>
      </a:lvl8pPr>
      <a:lvl9pPr marL="3886200" indent="-228600" algn="l" rtl="0" eaLnBrk="1" fontAlgn="base" hangingPunct="1">
        <a:spcBef>
          <a:spcPct val="20000"/>
        </a:spcBef>
        <a:spcAft>
          <a:spcPct val="0"/>
        </a:spcAft>
        <a:buChar char="»"/>
        <a:defRPr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de-DE" b="1" dirty="0" smtClean="0"/>
              <a:t>Back to the Roots</a:t>
            </a:r>
            <a:endParaRPr lang="en-AU" b="1" dirty="0"/>
          </a:p>
        </p:txBody>
      </p:sp>
      <p:sp>
        <p:nvSpPr>
          <p:cNvPr id="3" name="Subtitle 2"/>
          <p:cNvSpPr>
            <a:spLocks noGrp="1"/>
          </p:cNvSpPr>
          <p:nvPr>
            <p:ph type="subTitle" idx="1"/>
          </p:nvPr>
        </p:nvSpPr>
        <p:spPr/>
        <p:txBody>
          <a:bodyPr/>
          <a:lstStyle/>
          <a:p>
            <a:r>
              <a:rPr lang="de-DE" dirty="0" smtClean="0"/>
              <a:t>Agritourism in India</a:t>
            </a:r>
            <a:endParaRPr lang="en-AU" dirty="0"/>
          </a:p>
        </p:txBody>
      </p:sp>
      <p:sp>
        <p:nvSpPr>
          <p:cNvPr id="4" name="TextBox 3"/>
          <p:cNvSpPr txBox="1"/>
          <p:nvPr/>
        </p:nvSpPr>
        <p:spPr>
          <a:xfrm>
            <a:off x="341245" y="3813480"/>
            <a:ext cx="2863028" cy="338554"/>
          </a:xfrm>
          <a:prstGeom prst="rect">
            <a:avLst/>
          </a:prstGeom>
          <a:noFill/>
        </p:spPr>
        <p:txBody>
          <a:bodyPr wrap="none" rtlCol="0">
            <a:spAutoFit/>
          </a:bodyPr>
          <a:lstStyle/>
          <a:p>
            <a:r>
              <a:rPr lang="de-DE" sz="1600" dirty="0">
                <a:solidFill>
                  <a:srgbClr val="376538"/>
                </a:solidFill>
              </a:rPr>
              <a:t>Nicole </a:t>
            </a:r>
            <a:r>
              <a:rPr lang="de-DE" sz="1600" dirty="0" smtClean="0">
                <a:solidFill>
                  <a:srgbClr val="376538"/>
                </a:solidFill>
              </a:rPr>
              <a:t>Häusler, Dörte </a:t>
            </a:r>
            <a:r>
              <a:rPr lang="de-DE" sz="1600" dirty="0">
                <a:solidFill>
                  <a:srgbClr val="376538"/>
                </a:solidFill>
              </a:rPr>
              <a:t>Kasüske</a:t>
            </a:r>
            <a:endParaRPr lang="en-AU" sz="1600" dirty="0">
              <a:solidFill>
                <a:srgbClr val="376538"/>
              </a:solidFill>
            </a:endParaRPr>
          </a:p>
        </p:txBody>
      </p:sp>
    </p:spTree>
    <p:extLst>
      <p:ext uri="{BB962C8B-B14F-4D97-AF65-F5344CB8AC3E}">
        <p14:creationId xmlns:p14="http://schemas.microsoft.com/office/powerpoint/2010/main" val="1294705818"/>
      </p:ext>
    </p:extLst>
  </p:cSld>
  <p:clrMapOvr>
    <a:masterClrMapping/>
  </p:clrMapOvr>
  <p:transition spd="med">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Learning Outcomes</a:t>
            </a:r>
            <a:endParaRPr lang="en-AU" dirty="0"/>
          </a:p>
        </p:txBody>
      </p:sp>
      <p:sp>
        <p:nvSpPr>
          <p:cNvPr id="3" name="Content Placeholder 2"/>
          <p:cNvSpPr>
            <a:spLocks noGrp="1"/>
          </p:cNvSpPr>
          <p:nvPr>
            <p:ph idx="13"/>
          </p:nvPr>
        </p:nvSpPr>
        <p:spPr>
          <a:xfrm>
            <a:off x="849313" y="754063"/>
            <a:ext cx="7986712" cy="3876675"/>
          </a:xfrm>
        </p:spPr>
        <p:txBody>
          <a:bodyPr/>
          <a:lstStyle/>
          <a:p>
            <a:pPr marL="0" indent="0">
              <a:buNone/>
            </a:pPr>
            <a:r>
              <a:rPr lang="en-GB" sz="2400" dirty="0" smtClean="0"/>
              <a:t>After completing this case study, learners will be able to: </a:t>
            </a:r>
            <a:endParaRPr lang="en-AU" sz="2400" dirty="0" smtClean="0"/>
          </a:p>
          <a:p>
            <a:pPr marL="514350" lvl="0" indent="-514350">
              <a:buFont typeface="+mj-lt"/>
              <a:buAutoNum type="arabicPeriod"/>
            </a:pPr>
            <a:r>
              <a:rPr lang="en-GB" sz="2400" dirty="0" smtClean="0"/>
              <a:t>discuss advantages and disadvantages of implementing agritourism in rural areas;</a:t>
            </a:r>
            <a:endParaRPr lang="en-AU" sz="2400" dirty="0" smtClean="0"/>
          </a:p>
          <a:p>
            <a:pPr marL="514350" lvl="0" indent="-514350">
              <a:buFont typeface="+mj-lt"/>
              <a:buAutoNum type="arabicPeriod"/>
            </a:pPr>
            <a:r>
              <a:rPr lang="en-GB" sz="2400" dirty="0" smtClean="0"/>
              <a:t>distinguish this approach from other tourism approaches; and</a:t>
            </a:r>
            <a:endParaRPr lang="en-AU" sz="2400" dirty="0" smtClean="0"/>
          </a:p>
          <a:p>
            <a:pPr marL="514350" lvl="0" indent="-514350">
              <a:buFont typeface="+mj-lt"/>
              <a:buAutoNum type="arabicPeriod"/>
            </a:pPr>
            <a:r>
              <a:rPr lang="en-GB" sz="2400" dirty="0" smtClean="0"/>
              <a:t>apply the concept of agritourism to specific cases and different contexts.</a:t>
            </a:r>
            <a:endParaRPr lang="en-AU" sz="2400" dirty="0"/>
          </a:p>
        </p:txBody>
      </p:sp>
    </p:spTree>
    <p:extLst>
      <p:ext uri="{BB962C8B-B14F-4D97-AF65-F5344CB8AC3E}">
        <p14:creationId xmlns:p14="http://schemas.microsoft.com/office/powerpoint/2010/main" val="3688182309"/>
      </p:ext>
    </p:extLst>
  </p:cSld>
  <p:clrMapOvr>
    <a:masterClrMapping/>
  </p:clrMapOvr>
  <p:transition spd="med">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Key Concepts</a:t>
            </a:r>
            <a:endParaRPr lang="en-US" dirty="0"/>
          </a:p>
        </p:txBody>
      </p:sp>
      <p:sp>
        <p:nvSpPr>
          <p:cNvPr id="3" name="Inhaltsplatzhalter 2"/>
          <p:cNvSpPr>
            <a:spLocks noGrp="1"/>
          </p:cNvSpPr>
          <p:nvPr>
            <p:ph idx="13"/>
          </p:nvPr>
        </p:nvSpPr>
        <p:spPr>
          <a:xfrm>
            <a:off x="849313" y="754063"/>
            <a:ext cx="7986712" cy="3876675"/>
          </a:xfrm>
        </p:spPr>
        <p:txBody>
          <a:bodyPr/>
          <a:lstStyle/>
          <a:p>
            <a:pPr marL="0" indent="0">
              <a:buNone/>
            </a:pPr>
            <a:r>
              <a:rPr lang="en-GB" sz="1600" dirty="0" smtClean="0"/>
              <a:t>Definition of agritourism:</a:t>
            </a:r>
          </a:p>
          <a:p>
            <a:r>
              <a:rPr lang="en-GB" sz="1600" dirty="0" smtClean="0"/>
              <a:t>“nearly any activity in which a visitor to the farm or other agricultural setting contemplates the farm landscape or participates in an agricultural process for recreation or leisure purposes” (</a:t>
            </a:r>
            <a:r>
              <a:rPr lang="en-GB" sz="1600" dirty="0" err="1" smtClean="0"/>
              <a:t>Tew</a:t>
            </a:r>
            <a:r>
              <a:rPr lang="en-GB" sz="1600" dirty="0" smtClean="0"/>
              <a:t> and </a:t>
            </a:r>
            <a:r>
              <a:rPr lang="en-GB" sz="1600" dirty="0" err="1" smtClean="0"/>
              <a:t>Barbirie</a:t>
            </a:r>
            <a:r>
              <a:rPr lang="en-GB" sz="1600" dirty="0" smtClean="0"/>
              <a:t>, 2012)</a:t>
            </a:r>
          </a:p>
          <a:p>
            <a:r>
              <a:rPr lang="en-GB" sz="1600" dirty="0" smtClean="0"/>
              <a:t>Agricultural sector as the backbone of the national economy in many developing and transformation countries</a:t>
            </a:r>
          </a:p>
          <a:p>
            <a:r>
              <a:rPr lang="en-GB" sz="1600" dirty="0" smtClean="0"/>
              <a:t>But, agriculture also characterized by low returns of work and limited opportunities for local youth to find appropriate employment</a:t>
            </a:r>
          </a:p>
          <a:p>
            <a:r>
              <a:rPr lang="en-GB" sz="1600" dirty="0" smtClean="0"/>
              <a:t>Linkage between tourism industry and agricultural sector as a possible solution through:</a:t>
            </a:r>
          </a:p>
          <a:p>
            <a:pPr lvl="1"/>
            <a:r>
              <a:rPr lang="en-GB" sz="1400" dirty="0" smtClean="0"/>
              <a:t>Diversification of rural economies</a:t>
            </a:r>
          </a:p>
          <a:p>
            <a:pPr lvl="1"/>
            <a:r>
              <a:rPr lang="en-GB" sz="1400" dirty="0" smtClean="0"/>
              <a:t>Poverty alleviation &amp; livelihood diversification (particularly women &amp; youth)</a:t>
            </a:r>
          </a:p>
          <a:p>
            <a:pPr lvl="1"/>
            <a:r>
              <a:rPr lang="en-GB" sz="1400" dirty="0" smtClean="0"/>
              <a:t>Small and medium enterprise development and local ownership</a:t>
            </a:r>
          </a:p>
          <a:p>
            <a:pPr lvl="1"/>
            <a:r>
              <a:rPr lang="en-GB" sz="1400" dirty="0" smtClean="0"/>
              <a:t>Promotion of local production, community pride, heritage and conservation</a:t>
            </a:r>
          </a:p>
          <a:p>
            <a:pPr lvl="1"/>
            <a:r>
              <a:rPr lang="en-GB" sz="1400" dirty="0" smtClean="0"/>
              <a:t>Maintenance of local services and community facilities</a:t>
            </a:r>
          </a:p>
        </p:txBody>
      </p:sp>
    </p:spTree>
    <p:extLst>
      <p:ext uri="{BB962C8B-B14F-4D97-AF65-F5344CB8AC3E}">
        <p14:creationId xmlns:p14="http://schemas.microsoft.com/office/powerpoint/2010/main" val="950984323"/>
      </p:ext>
    </p:extLst>
  </p:cSld>
  <p:clrMapOvr>
    <a:masterClrMapping/>
  </p:clrMapOvr>
  <p:transition spd="med">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Background</a:t>
            </a:r>
            <a:endParaRPr lang="en-US" dirty="0"/>
          </a:p>
        </p:txBody>
      </p:sp>
      <p:sp>
        <p:nvSpPr>
          <p:cNvPr id="3" name="Inhaltsplatzhalter 2"/>
          <p:cNvSpPr>
            <a:spLocks noGrp="1"/>
          </p:cNvSpPr>
          <p:nvPr>
            <p:ph idx="13"/>
          </p:nvPr>
        </p:nvSpPr>
        <p:spPr>
          <a:xfrm>
            <a:off x="849313" y="754063"/>
            <a:ext cx="7986712" cy="3876675"/>
          </a:xfrm>
        </p:spPr>
        <p:txBody>
          <a:bodyPr/>
          <a:lstStyle/>
          <a:p>
            <a:pPr marL="0" indent="0">
              <a:buNone/>
            </a:pPr>
            <a:r>
              <a:rPr lang="en-US" sz="2000" b="1" dirty="0" smtClean="0"/>
              <a:t>Agritourism Development Corporation</a:t>
            </a:r>
          </a:p>
          <a:p>
            <a:r>
              <a:rPr lang="en-US" sz="2000" dirty="0" smtClean="0"/>
              <a:t>Umbrella organization of113 Agritourism </a:t>
            </a:r>
            <a:r>
              <a:rPr lang="en-US" sz="2000" dirty="0" err="1" smtClean="0"/>
              <a:t>Centres</a:t>
            </a:r>
            <a:r>
              <a:rPr lang="en-US" sz="2000" dirty="0" smtClean="0"/>
              <a:t> throughout the Indian state of Maharashtra</a:t>
            </a:r>
          </a:p>
          <a:p>
            <a:r>
              <a:rPr lang="en-US" sz="2000" b="1" dirty="0" smtClean="0"/>
              <a:t>Aim: </a:t>
            </a:r>
            <a:r>
              <a:rPr lang="en-GB" sz="2000" dirty="0" smtClean="0"/>
              <a:t>to create employment opportunities and increase community income through small business development and local entrepreneurship by broadening the market base for local businesses</a:t>
            </a:r>
            <a:endParaRPr lang="en-US" sz="2000" dirty="0" smtClean="0"/>
          </a:p>
          <a:p>
            <a:r>
              <a:rPr lang="en-US" sz="2000" b="1" dirty="0" smtClean="0"/>
              <a:t>Means:</a:t>
            </a:r>
          </a:p>
          <a:p>
            <a:pPr lvl="1"/>
            <a:r>
              <a:rPr lang="en-GB" sz="1800" dirty="0" smtClean="0"/>
              <a:t>Free training and capacity building for farmers, </a:t>
            </a:r>
            <a:br>
              <a:rPr lang="en-GB" sz="1800" dirty="0" smtClean="0"/>
            </a:br>
            <a:r>
              <a:rPr lang="en-GB" sz="1800" dirty="0" smtClean="0"/>
              <a:t>local guides and communities </a:t>
            </a:r>
            <a:endParaRPr lang="en-US" sz="1800" dirty="0" smtClean="0"/>
          </a:p>
          <a:p>
            <a:pPr lvl="1"/>
            <a:r>
              <a:rPr lang="en-US" sz="1800" dirty="0" smtClean="0"/>
              <a:t>Promotion of goods and services in the target markets</a:t>
            </a:r>
          </a:p>
          <a:p>
            <a:pPr lvl="1"/>
            <a:r>
              <a:rPr lang="en-GB" sz="1800" dirty="0" smtClean="0"/>
              <a:t>Technical assistance, advice  and consulting services regarding the preparation of project reports, sales and marketing activities </a:t>
            </a:r>
            <a:endParaRPr lang="en-US" sz="1800" dirty="0"/>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3973" y="2736121"/>
            <a:ext cx="2056903" cy="1416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3923577"/>
      </p:ext>
    </p:extLst>
  </p:cSld>
  <p:clrMapOvr>
    <a:masterClrMapping/>
  </p:clrMapOvr>
  <p:transition spd="med">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Background</a:t>
            </a:r>
            <a:endParaRPr lang="en-AU" dirty="0"/>
          </a:p>
        </p:txBody>
      </p:sp>
      <p:graphicFrame>
        <p:nvGraphicFramePr>
          <p:cNvPr id="4" name="Diagramm 3"/>
          <p:cNvGraphicFramePr/>
          <p:nvPr>
            <p:extLst>
              <p:ext uri="{D42A27DB-BD31-4B8C-83A1-F6EECF244321}">
                <p14:modId xmlns:p14="http://schemas.microsoft.com/office/powerpoint/2010/main" val="1729848484"/>
              </p:ext>
            </p:extLst>
          </p:nvPr>
        </p:nvGraphicFramePr>
        <p:xfrm>
          <a:off x="914400" y="1288111"/>
          <a:ext cx="7808181" cy="3543939"/>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1529976" y="770344"/>
            <a:ext cx="6696744" cy="461665"/>
          </a:xfrm>
          <a:prstGeom prst="rect">
            <a:avLst/>
          </a:prstGeom>
        </p:spPr>
        <p:txBody>
          <a:bodyPr wrap="square">
            <a:spAutoFit/>
          </a:bodyPr>
          <a:lstStyle/>
          <a:p>
            <a:pPr algn="ctr"/>
            <a:r>
              <a:rPr lang="en-GB" sz="2400" b="1" dirty="0">
                <a:latin typeface="+mj-lt"/>
              </a:rPr>
              <a:t>Tourist Arrivals in </a:t>
            </a:r>
            <a:r>
              <a:rPr lang="en-GB" sz="2400" b="1" dirty="0" err="1">
                <a:latin typeface="+mj-lt"/>
              </a:rPr>
              <a:t>Agri</a:t>
            </a:r>
            <a:r>
              <a:rPr lang="en-GB" sz="2400" b="1" dirty="0">
                <a:latin typeface="+mj-lt"/>
              </a:rPr>
              <a:t> Tourism Centres 2007–2012</a:t>
            </a:r>
            <a:endParaRPr lang="en-AU" sz="2400" b="1" dirty="0">
              <a:latin typeface="+mj-lt"/>
            </a:endParaRPr>
          </a:p>
        </p:txBody>
      </p:sp>
    </p:spTree>
    <p:extLst>
      <p:ext uri="{BB962C8B-B14F-4D97-AF65-F5344CB8AC3E}">
        <p14:creationId xmlns:p14="http://schemas.microsoft.com/office/powerpoint/2010/main" val="4085429831"/>
      </p:ext>
    </p:extLst>
  </p:cSld>
  <p:clrMapOvr>
    <a:masterClrMapping/>
  </p:clrMapOvr>
  <p:transition spd="med">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Achievements</a:t>
            </a:r>
            <a:endParaRPr lang="en-US" dirty="0"/>
          </a:p>
        </p:txBody>
      </p:sp>
      <p:sp>
        <p:nvSpPr>
          <p:cNvPr id="3" name="Inhaltsplatzhalter 2"/>
          <p:cNvSpPr>
            <a:spLocks noGrp="1"/>
          </p:cNvSpPr>
          <p:nvPr>
            <p:ph idx="13"/>
          </p:nvPr>
        </p:nvSpPr>
        <p:spPr/>
        <p:txBody>
          <a:bodyPr/>
          <a:lstStyle/>
          <a:p>
            <a:pPr lvl="0"/>
            <a:r>
              <a:rPr lang="en-GB" sz="1500" dirty="0" smtClean="0"/>
              <a:t>Significant increase in local entrepreneurship through cooperation with ATDC</a:t>
            </a:r>
            <a:endParaRPr lang="de-DE" sz="1500" dirty="0" smtClean="0"/>
          </a:p>
          <a:p>
            <a:pPr lvl="0"/>
            <a:r>
              <a:rPr lang="en-GB" sz="1500" dirty="0" smtClean="0"/>
              <a:t>33% of the farmers’ income from agriculture resulting from agritourism activities</a:t>
            </a:r>
            <a:endParaRPr lang="de-DE" sz="1500" dirty="0" smtClean="0"/>
          </a:p>
          <a:p>
            <a:pPr lvl="0"/>
            <a:r>
              <a:rPr lang="en-GB" sz="1500" dirty="0" smtClean="0"/>
              <a:t>Gross annual income resulting from the sale of agritourism products: approx. €4,270</a:t>
            </a:r>
            <a:endParaRPr lang="de-DE" sz="1500" dirty="0" smtClean="0"/>
          </a:p>
          <a:p>
            <a:pPr lvl="0"/>
            <a:r>
              <a:rPr lang="en-GB" sz="1500" dirty="0" smtClean="0"/>
              <a:t>Additional employment to 442 rural community members</a:t>
            </a:r>
            <a:endParaRPr lang="de-DE" sz="1500" dirty="0" smtClean="0"/>
          </a:p>
          <a:p>
            <a:pPr lvl="0"/>
            <a:r>
              <a:rPr lang="en-GB" sz="1500" dirty="0" smtClean="0"/>
              <a:t>Creation of direct and indirect employment for eight people (each ATC)</a:t>
            </a:r>
            <a:endParaRPr lang="de-DE" sz="1500" dirty="0" smtClean="0"/>
          </a:p>
          <a:p>
            <a:pPr lvl="0"/>
            <a:r>
              <a:rPr lang="en-GB" sz="1500" dirty="0" smtClean="0"/>
              <a:t>Development of skills and capabilities to provide customer service and market their products</a:t>
            </a:r>
            <a:endParaRPr lang="de-DE" sz="1500" dirty="0" smtClean="0"/>
          </a:p>
          <a:p>
            <a:pPr lvl="0"/>
            <a:r>
              <a:rPr lang="en-GB" sz="1500" dirty="0" smtClean="0"/>
              <a:t>Raise of the self-esteem of farmers participating in agritourism activities</a:t>
            </a:r>
            <a:endParaRPr lang="de-DE" sz="1500" dirty="0" smtClean="0"/>
          </a:p>
          <a:p>
            <a:pPr lvl="0"/>
            <a:r>
              <a:rPr lang="en-GB" sz="1500" dirty="0" smtClean="0"/>
              <a:t>Significant economic benefits for other villagers (e.g., women self-help groups, local artisans, artists)</a:t>
            </a:r>
            <a:endParaRPr lang="de-DE" sz="1500" dirty="0" smtClean="0"/>
          </a:p>
          <a:p>
            <a:pPr lvl="0"/>
            <a:r>
              <a:rPr lang="en-GB" sz="1500" dirty="0" smtClean="0"/>
              <a:t>Positive effects on a community in a drought-prone area with rising suicide rates</a:t>
            </a:r>
            <a:endParaRPr lang="de-DE" sz="1500" dirty="0" smtClean="0"/>
          </a:p>
          <a:p>
            <a:pPr lvl="0"/>
            <a:r>
              <a:rPr lang="en-GB" sz="1500" dirty="0" smtClean="0"/>
              <a:t>Expectation of benefits for the natural environment</a:t>
            </a:r>
            <a:endParaRPr lang="de-DE" sz="1500" dirty="0" smtClean="0"/>
          </a:p>
          <a:p>
            <a:pPr lvl="0"/>
            <a:r>
              <a:rPr lang="en-GB" sz="1500" dirty="0" smtClean="0"/>
              <a:t>Over 25,300 tourist arrivals from urban cities every year since 2005 </a:t>
            </a:r>
            <a:endParaRPr lang="de-DE" sz="1500" dirty="0" smtClean="0"/>
          </a:p>
          <a:p>
            <a:r>
              <a:rPr lang="en-GB" sz="1500" dirty="0" smtClean="0"/>
              <a:t>Efficient utilization of natural resources</a:t>
            </a:r>
            <a:endParaRPr lang="en-US" sz="1500" dirty="0"/>
          </a:p>
        </p:txBody>
      </p:sp>
    </p:spTree>
    <p:extLst>
      <p:ext uri="{BB962C8B-B14F-4D97-AF65-F5344CB8AC3E}">
        <p14:creationId xmlns:p14="http://schemas.microsoft.com/office/powerpoint/2010/main" val="3859388198"/>
      </p:ext>
    </p:extLst>
  </p:cSld>
  <p:clrMapOvr>
    <a:masterClrMapping/>
  </p:clrMapOvr>
  <p:transition spd="med">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Future Outlook</a:t>
            </a:r>
            <a:endParaRPr lang="en-US" dirty="0"/>
          </a:p>
        </p:txBody>
      </p:sp>
      <p:sp>
        <p:nvSpPr>
          <p:cNvPr id="3" name="Inhaltsplatzhalter 2"/>
          <p:cNvSpPr>
            <a:spLocks noGrp="1"/>
          </p:cNvSpPr>
          <p:nvPr>
            <p:ph idx="13"/>
          </p:nvPr>
        </p:nvSpPr>
        <p:spPr>
          <a:xfrm>
            <a:off x="849313" y="754063"/>
            <a:ext cx="7986712" cy="3876675"/>
          </a:xfrm>
        </p:spPr>
        <p:txBody>
          <a:bodyPr/>
          <a:lstStyle/>
          <a:p>
            <a:pPr lvl="0"/>
            <a:r>
              <a:rPr lang="en-GB" sz="1600" b="1" dirty="0" smtClean="0"/>
              <a:t>Sufficient funding </a:t>
            </a:r>
            <a:r>
              <a:rPr lang="en-GB" sz="1600" dirty="0" smtClean="0"/>
              <a:t>for tourism development in rural communities that are beyond existing strategies of public and private funding</a:t>
            </a:r>
            <a:endParaRPr lang="de-DE" sz="1600" dirty="0" smtClean="0"/>
          </a:p>
          <a:p>
            <a:pPr lvl="0"/>
            <a:r>
              <a:rPr lang="en-GB" sz="1600" b="1" dirty="0" smtClean="0"/>
              <a:t>Strategic planning </a:t>
            </a:r>
            <a:r>
              <a:rPr lang="en-GB" sz="1600" dirty="0" smtClean="0"/>
              <a:t>which is integrated into a community’s overall economic strategy and involves various stakeholders of a community</a:t>
            </a:r>
            <a:endParaRPr lang="de-DE" sz="1600" dirty="0" smtClean="0"/>
          </a:p>
          <a:p>
            <a:pPr lvl="0"/>
            <a:r>
              <a:rPr lang="en-GB" sz="1600" b="1" dirty="0" smtClean="0"/>
              <a:t>Coordination and cooperation </a:t>
            </a:r>
            <a:r>
              <a:rPr lang="en-GB" sz="1600" dirty="0" smtClean="0"/>
              <a:t>between businesspersons and local leadership</a:t>
            </a:r>
            <a:endParaRPr lang="de-DE" sz="1600" dirty="0" smtClean="0"/>
          </a:p>
          <a:p>
            <a:pPr lvl="0"/>
            <a:r>
              <a:rPr lang="en-GB" sz="1600" dirty="0" smtClean="0"/>
              <a:t>Coordination and cooperation between </a:t>
            </a:r>
            <a:r>
              <a:rPr lang="en-GB" sz="1600" b="1" dirty="0" smtClean="0"/>
              <a:t>rural tourism entrepreneurs </a:t>
            </a:r>
            <a:r>
              <a:rPr lang="en-GB" sz="1600" dirty="0" smtClean="0"/>
              <a:t>operating different types of businesses (e.g., shops, accommodation facilities, restaurants, tourist attractions), resulting in the development of a variety of functionally interrelated tourism products</a:t>
            </a:r>
            <a:endParaRPr lang="de-DE" sz="1600" dirty="0" smtClean="0"/>
          </a:p>
          <a:p>
            <a:pPr lvl="0"/>
            <a:r>
              <a:rPr lang="en-GB" sz="1600" b="1" dirty="0" smtClean="0"/>
              <a:t>Information and technical assistance </a:t>
            </a:r>
            <a:r>
              <a:rPr lang="en-GB" sz="1600" dirty="0" smtClean="0"/>
              <a:t>concerning tourism development and promotion using networks and cooperation between different tourism stakeholders</a:t>
            </a:r>
            <a:endParaRPr lang="de-DE" sz="1600" dirty="0" smtClean="0"/>
          </a:p>
          <a:p>
            <a:r>
              <a:rPr lang="en-GB" sz="1600" b="1" dirty="0" smtClean="0"/>
              <a:t>Widespread community support </a:t>
            </a:r>
            <a:r>
              <a:rPr lang="en-GB" sz="1600" dirty="0" smtClean="0"/>
              <a:t>for tourism development, management and marketing</a:t>
            </a:r>
            <a:endParaRPr lang="en-US" sz="1600" dirty="0"/>
          </a:p>
        </p:txBody>
      </p:sp>
    </p:spTree>
    <p:extLst>
      <p:ext uri="{BB962C8B-B14F-4D97-AF65-F5344CB8AC3E}">
        <p14:creationId xmlns:p14="http://schemas.microsoft.com/office/powerpoint/2010/main" val="1931946869"/>
      </p:ext>
    </p:extLst>
  </p:cSld>
  <p:clrMapOvr>
    <a:masterClrMapping/>
  </p:clrMapOvr>
  <p:transition spd="med">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Study Questions</a:t>
            </a:r>
            <a:endParaRPr lang="en-AU" dirty="0"/>
          </a:p>
        </p:txBody>
      </p:sp>
      <p:sp>
        <p:nvSpPr>
          <p:cNvPr id="3" name="Content Placeholder 2"/>
          <p:cNvSpPr>
            <a:spLocks noGrp="1"/>
          </p:cNvSpPr>
          <p:nvPr>
            <p:ph idx="13"/>
          </p:nvPr>
        </p:nvSpPr>
        <p:spPr>
          <a:xfrm>
            <a:off x="849313" y="754063"/>
            <a:ext cx="7986712" cy="3876675"/>
          </a:xfrm>
        </p:spPr>
        <p:txBody>
          <a:bodyPr/>
          <a:lstStyle/>
          <a:p>
            <a:pPr marL="514350" lvl="0" indent="-514350">
              <a:buFont typeface="+mj-lt"/>
              <a:buAutoNum type="arabicPeriod"/>
            </a:pPr>
            <a:r>
              <a:rPr lang="en-GB" sz="2000" dirty="0" smtClean="0"/>
              <a:t>Apart from economic benefits, how can agritourism contribute to sustainability and the well-being of rural communities?</a:t>
            </a:r>
            <a:endParaRPr lang="en-AU" sz="2000" dirty="0" smtClean="0"/>
          </a:p>
          <a:p>
            <a:pPr marL="514350" lvl="0" indent="-514350">
              <a:buFont typeface="+mj-lt"/>
              <a:buAutoNum type="arabicPeriod"/>
            </a:pPr>
            <a:r>
              <a:rPr lang="en-GB" sz="2000" dirty="0" smtClean="0"/>
              <a:t>Do you know of any agritourism products in your country? How do they differ from agritourism products in Maharashtra in terms of aims, framework conditions and demand and supply? Do you see any similarities?</a:t>
            </a:r>
            <a:endParaRPr lang="en-AU" sz="2000" dirty="0" smtClean="0"/>
          </a:p>
          <a:p>
            <a:pPr marL="514350" lvl="0" indent="-514350">
              <a:buFont typeface="+mj-lt"/>
              <a:buAutoNum type="arabicPeriod"/>
            </a:pPr>
            <a:r>
              <a:rPr lang="en-GB" sz="2000" dirty="0" smtClean="0"/>
              <a:t>Suggest an agenda for a two-day visit to a farm in Maharashtra. Which elements should be included and why?</a:t>
            </a:r>
            <a:endParaRPr lang="en-AU" sz="2000" dirty="0" smtClean="0"/>
          </a:p>
          <a:p>
            <a:pPr marL="514350" lvl="0" indent="-514350">
              <a:buFont typeface="+mj-lt"/>
              <a:buAutoNum type="arabicPeriod"/>
            </a:pPr>
            <a:r>
              <a:rPr lang="en-GB" sz="2000" dirty="0" smtClean="0"/>
              <a:t>What are some of the challenges faced by ATDC? Develop strategies for overcoming three of the challenges you have identified.</a:t>
            </a:r>
            <a:endParaRPr lang="en-AU" sz="2000" dirty="0"/>
          </a:p>
        </p:txBody>
      </p:sp>
    </p:spTree>
    <p:extLst>
      <p:ext uri="{BB962C8B-B14F-4D97-AF65-F5344CB8AC3E}">
        <p14:creationId xmlns:p14="http://schemas.microsoft.com/office/powerpoint/2010/main" val="2106078407"/>
      </p:ext>
    </p:extLst>
  </p:cSld>
  <p:clrMapOvr>
    <a:masterClrMapping/>
  </p:clrMapOvr>
  <p:transition spd="med">
    <p:fade thruBlk="1"/>
  </p:transition>
</p:sld>
</file>

<file path=ppt/theme/theme1.xml><?xml version="1.0" encoding="utf-8"?>
<a:theme xmlns:a="http://schemas.openxmlformats.org/drawingml/2006/main" name="Berrylishious desig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369</TotalTime>
  <Words>603</Words>
  <Application>Microsoft Office PowerPoint</Application>
  <PresentationFormat>On-screen Show (16:9)</PresentationFormat>
  <Paragraphs>61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Berrylishious design template</vt:lpstr>
      <vt:lpstr>Back to the Roots</vt:lpstr>
      <vt:lpstr>Learning Outcomes</vt:lpstr>
      <vt:lpstr>Key Concepts</vt:lpstr>
      <vt:lpstr>Background</vt:lpstr>
      <vt:lpstr>Background</vt:lpstr>
      <vt:lpstr>Achievements</vt:lpstr>
      <vt:lpstr>Future Outlook</vt:lpstr>
      <vt:lpstr>Study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dc:creator>
  <cp:lastModifiedBy>uqpbenck</cp:lastModifiedBy>
  <cp:revision>116</cp:revision>
  <cp:lastPrinted>2012-10-22T17:26:30Z</cp:lastPrinted>
  <dcterms:created xsi:type="dcterms:W3CDTF">2012-10-22T00:42:01Z</dcterms:created>
  <dcterms:modified xsi:type="dcterms:W3CDTF">2013-07-01T11:18:11Z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TC010900171033</vt:lpwstr>
  </property>
</Properties>
</file>