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59" r:id="rId3"/>
    <p:sldId id="260" r:id="rId4"/>
    <p:sldId id="261" r:id="rId5"/>
    <p:sldId id="262" r:id="rId6"/>
    <p:sldId id="263" r:id="rId7"/>
    <p:sldId id="264" r:id="rId8"/>
    <p:sldId id="265" r:id="rId9"/>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538"/>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3" autoAdjust="0"/>
    <p:restoredTop sz="94660"/>
  </p:normalViewPr>
  <p:slideViewPr>
    <p:cSldViewPr snapToGrid="0">
      <p:cViewPr>
        <p:scale>
          <a:sx n="120" d="100"/>
          <a:sy n="120" d="100"/>
        </p:scale>
        <p:origin x="-1746" y="-210"/>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65301465058951"/>
          <c:y val="3.6288673590584651E-2"/>
          <c:w val="0.84298605428586881"/>
          <c:h val="0.6633774782677555"/>
        </c:manualLayout>
      </c:layout>
      <c:barChart>
        <c:barDir val="col"/>
        <c:grouping val="clustered"/>
        <c:varyColors val="0"/>
        <c:ser>
          <c:idx val="0"/>
          <c:order val="0"/>
          <c:tx>
            <c:strRef>
              <c:f>Sheet1!$B$1</c:f>
              <c:strCache>
                <c:ptCount val="1"/>
                <c:pt idx="0">
                  <c:v>tourist arrivals</c:v>
                </c:pt>
              </c:strCache>
            </c:strRef>
          </c:tx>
          <c:invertIfNegative val="0"/>
          <c:cat>
            <c:strRef>
              <c:f>Sheet1!$A$2:$A$25</c:f>
              <c:strCache>
                <c:ptCount val="24"/>
                <c:pt idx="0">
                  <c:v>Arosa</c:v>
                </c:pt>
                <c:pt idx="1">
                  <c:v>Bad Reichenhall</c:v>
                </c:pt>
                <c:pt idx="2">
                  <c:v>Berchtesgaden</c:v>
                </c:pt>
                <c:pt idx="3">
                  <c:v>Bled</c:v>
                </c:pt>
                <c:pt idx="4">
                  <c:v>Chamois*</c:v>
                </c:pt>
                <c:pt idx="5">
                  <c:v>Cogne*</c:v>
                </c:pt>
                <c:pt idx="6">
                  <c:v>Deutschnofen</c:v>
                </c:pt>
                <c:pt idx="7">
                  <c:v>Forni di Sopra</c:v>
                </c:pt>
                <c:pt idx="8">
                  <c:v>Hinterstoder</c:v>
                </c:pt>
                <c:pt idx="9">
                  <c:v>Interlaken*</c:v>
                </c:pt>
                <c:pt idx="10">
                  <c:v>Karneid-Steinegg</c:v>
                </c:pt>
                <c:pt idx="11">
                  <c:v>Les Gets*</c:v>
                </c:pt>
                <c:pt idx="12">
                  <c:v>Mallnitz</c:v>
                </c:pt>
                <c:pt idx="13">
                  <c:v>Moena*</c:v>
                </c:pt>
                <c:pt idx="14">
                  <c:v>Moos im Passeier</c:v>
                </c:pt>
                <c:pt idx="15">
                  <c:v>Neukirchen</c:v>
                </c:pt>
                <c:pt idx="16">
                  <c:v>Pralognan*</c:v>
                </c:pt>
                <c:pt idx="17">
                  <c:v>Ratschings</c:v>
                </c:pt>
                <c:pt idx="18">
                  <c:v>Sauris</c:v>
                </c:pt>
                <c:pt idx="19">
                  <c:v>Tiers</c:v>
                </c:pt>
                <c:pt idx="20">
                  <c:v>Valdidentro</c:v>
                </c:pt>
                <c:pt idx="21">
                  <c:v>Villnöß</c:v>
                </c:pt>
                <c:pt idx="22">
                  <c:v>Welschnofen</c:v>
                </c:pt>
                <c:pt idx="23">
                  <c:v>Werfenweng</c:v>
                </c:pt>
              </c:strCache>
            </c:strRef>
          </c:cat>
          <c:val>
            <c:numRef>
              <c:f>Sheet1!$B$2:$B$25</c:f>
              <c:numCache>
                <c:formatCode>#,##0</c:formatCode>
                <c:ptCount val="24"/>
                <c:pt idx="0">
                  <c:v>350000</c:v>
                </c:pt>
                <c:pt idx="1">
                  <c:v>102792</c:v>
                </c:pt>
                <c:pt idx="2">
                  <c:v>145733</c:v>
                </c:pt>
                <c:pt idx="3">
                  <c:v>194922</c:v>
                </c:pt>
                <c:pt idx="4">
                  <c:v>4000</c:v>
                </c:pt>
                <c:pt idx="5">
                  <c:v>65000</c:v>
                </c:pt>
                <c:pt idx="6">
                  <c:v>63296</c:v>
                </c:pt>
                <c:pt idx="7">
                  <c:v>25000</c:v>
                </c:pt>
                <c:pt idx="8">
                  <c:v>37191</c:v>
                </c:pt>
                <c:pt idx="9">
                  <c:v>400000</c:v>
                </c:pt>
                <c:pt idx="10">
                  <c:v>14244</c:v>
                </c:pt>
                <c:pt idx="11">
                  <c:v>214000</c:v>
                </c:pt>
                <c:pt idx="12">
                  <c:v>26000</c:v>
                </c:pt>
                <c:pt idx="13">
                  <c:v>150000</c:v>
                </c:pt>
                <c:pt idx="14">
                  <c:v>21313</c:v>
                </c:pt>
                <c:pt idx="15">
                  <c:v>73501</c:v>
                </c:pt>
                <c:pt idx="16">
                  <c:v>66000</c:v>
                </c:pt>
                <c:pt idx="17">
                  <c:v>120857</c:v>
                </c:pt>
                <c:pt idx="18">
                  <c:v>9446</c:v>
                </c:pt>
                <c:pt idx="19">
                  <c:v>20000</c:v>
                </c:pt>
                <c:pt idx="20">
                  <c:v>47912</c:v>
                </c:pt>
                <c:pt idx="21">
                  <c:v>20500</c:v>
                </c:pt>
                <c:pt idx="22">
                  <c:v>45770</c:v>
                </c:pt>
                <c:pt idx="23">
                  <c:v>36674</c:v>
                </c:pt>
              </c:numCache>
            </c:numRef>
          </c:val>
        </c:ser>
        <c:ser>
          <c:idx val="1"/>
          <c:order val="1"/>
          <c:tx>
            <c:strRef>
              <c:f>Sheet1!$C$1</c:f>
              <c:strCache>
                <c:ptCount val="1"/>
                <c:pt idx="0">
                  <c:v>tourist overnights</c:v>
                </c:pt>
              </c:strCache>
            </c:strRef>
          </c:tx>
          <c:invertIfNegative val="0"/>
          <c:cat>
            <c:strRef>
              <c:f>Sheet1!$A$2:$A$25</c:f>
              <c:strCache>
                <c:ptCount val="24"/>
                <c:pt idx="0">
                  <c:v>Arosa</c:v>
                </c:pt>
                <c:pt idx="1">
                  <c:v>Bad Reichenhall</c:v>
                </c:pt>
                <c:pt idx="2">
                  <c:v>Berchtesgaden</c:v>
                </c:pt>
                <c:pt idx="3">
                  <c:v>Bled</c:v>
                </c:pt>
                <c:pt idx="4">
                  <c:v>Chamois*</c:v>
                </c:pt>
                <c:pt idx="5">
                  <c:v>Cogne*</c:v>
                </c:pt>
                <c:pt idx="6">
                  <c:v>Deutschnofen</c:v>
                </c:pt>
                <c:pt idx="7">
                  <c:v>Forni di Sopra</c:v>
                </c:pt>
                <c:pt idx="8">
                  <c:v>Hinterstoder</c:v>
                </c:pt>
                <c:pt idx="9">
                  <c:v>Interlaken*</c:v>
                </c:pt>
                <c:pt idx="10">
                  <c:v>Karneid-Steinegg</c:v>
                </c:pt>
                <c:pt idx="11">
                  <c:v>Les Gets*</c:v>
                </c:pt>
                <c:pt idx="12">
                  <c:v>Mallnitz</c:v>
                </c:pt>
                <c:pt idx="13">
                  <c:v>Moena*</c:v>
                </c:pt>
                <c:pt idx="14">
                  <c:v>Moos im Passeier</c:v>
                </c:pt>
                <c:pt idx="15">
                  <c:v>Neukirchen</c:v>
                </c:pt>
                <c:pt idx="16">
                  <c:v>Pralognan*</c:v>
                </c:pt>
                <c:pt idx="17">
                  <c:v>Ratschings</c:v>
                </c:pt>
                <c:pt idx="18">
                  <c:v>Sauris</c:v>
                </c:pt>
                <c:pt idx="19">
                  <c:v>Tiers</c:v>
                </c:pt>
                <c:pt idx="20">
                  <c:v>Valdidentro</c:v>
                </c:pt>
                <c:pt idx="21">
                  <c:v>Villnöß</c:v>
                </c:pt>
                <c:pt idx="22">
                  <c:v>Welschnofen</c:v>
                </c:pt>
                <c:pt idx="23">
                  <c:v>Werfenweng</c:v>
                </c:pt>
              </c:strCache>
            </c:strRef>
          </c:cat>
          <c:val>
            <c:numRef>
              <c:f>Sheet1!$C$2:$C$25</c:f>
              <c:numCache>
                <c:formatCode>#,##0</c:formatCode>
                <c:ptCount val="24"/>
                <c:pt idx="0">
                  <c:v>950000</c:v>
                </c:pt>
                <c:pt idx="1">
                  <c:v>622342</c:v>
                </c:pt>
                <c:pt idx="2">
                  <c:v>612768</c:v>
                </c:pt>
                <c:pt idx="3">
                  <c:v>478110</c:v>
                </c:pt>
                <c:pt idx="4">
                  <c:v>30500</c:v>
                </c:pt>
                <c:pt idx="5">
                  <c:v>450000</c:v>
                </c:pt>
                <c:pt idx="6">
                  <c:v>370039</c:v>
                </c:pt>
                <c:pt idx="7">
                  <c:v>190000</c:v>
                </c:pt>
                <c:pt idx="8">
                  <c:v>130200</c:v>
                </c:pt>
                <c:pt idx="9">
                  <c:v>1700000</c:v>
                </c:pt>
                <c:pt idx="10">
                  <c:v>76527</c:v>
                </c:pt>
                <c:pt idx="11">
                  <c:v>1500000</c:v>
                </c:pt>
                <c:pt idx="12">
                  <c:v>153000</c:v>
                </c:pt>
                <c:pt idx="13">
                  <c:v>800000</c:v>
                </c:pt>
                <c:pt idx="14">
                  <c:v>93945</c:v>
                </c:pt>
                <c:pt idx="15">
                  <c:v>498158</c:v>
                </c:pt>
                <c:pt idx="16">
                  <c:v>467200</c:v>
                </c:pt>
                <c:pt idx="17">
                  <c:v>583573</c:v>
                </c:pt>
                <c:pt idx="18">
                  <c:v>42961</c:v>
                </c:pt>
                <c:pt idx="19">
                  <c:v>100000</c:v>
                </c:pt>
                <c:pt idx="20">
                  <c:v>147395</c:v>
                </c:pt>
                <c:pt idx="21">
                  <c:v>125000</c:v>
                </c:pt>
                <c:pt idx="22">
                  <c:v>241874</c:v>
                </c:pt>
                <c:pt idx="23">
                  <c:v>194303</c:v>
                </c:pt>
              </c:numCache>
            </c:numRef>
          </c:val>
        </c:ser>
        <c:dLbls>
          <c:showLegendKey val="0"/>
          <c:showVal val="0"/>
          <c:showCatName val="0"/>
          <c:showSerName val="0"/>
          <c:showPercent val="0"/>
          <c:showBubbleSize val="0"/>
        </c:dLbls>
        <c:gapWidth val="12"/>
        <c:overlap val="25"/>
        <c:axId val="66080128"/>
        <c:axId val="66086016"/>
      </c:barChart>
      <c:catAx>
        <c:axId val="66080128"/>
        <c:scaling>
          <c:orientation val="minMax"/>
        </c:scaling>
        <c:delete val="0"/>
        <c:axPos val="b"/>
        <c:majorTickMark val="out"/>
        <c:minorTickMark val="none"/>
        <c:tickLblPos val="nextTo"/>
        <c:crossAx val="66086016"/>
        <c:crosses val="autoZero"/>
        <c:auto val="1"/>
        <c:lblAlgn val="ctr"/>
        <c:lblOffset val="100"/>
        <c:noMultiLvlLbl val="0"/>
      </c:catAx>
      <c:valAx>
        <c:axId val="66086016"/>
        <c:scaling>
          <c:orientation val="minMax"/>
        </c:scaling>
        <c:delete val="0"/>
        <c:axPos val="l"/>
        <c:majorGridlines/>
        <c:numFmt formatCode="#,##0" sourceLinked="1"/>
        <c:majorTickMark val="out"/>
        <c:minorTickMark val="none"/>
        <c:tickLblPos val="nextTo"/>
        <c:crossAx val="66080128"/>
        <c:crosses val="autoZero"/>
        <c:crossBetween val="between"/>
        <c:dispUnits>
          <c:builtInUnit val="thousands"/>
          <c:dispUnitsLbl>
            <c:layout/>
          </c:dispUnitsLbl>
        </c:dispUnits>
      </c:valAx>
    </c:plotArea>
    <c:legend>
      <c:legendPos val="r"/>
      <c:layout>
        <c:manualLayout>
          <c:xMode val="edge"/>
          <c:yMode val="edge"/>
          <c:x val="0.54361640691777813"/>
          <c:y val="2.2458129459755165E-2"/>
          <c:w val="0.42818451537936225"/>
          <c:h val="8.6820486358535842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7/1/2013</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213485E-172C-45B2-AD52-62B24C8BE908}" type="datetimeFigureOut">
              <a:rPr lang="en-AU" smtClean="0"/>
              <a:t>1/07/2013</a:t>
            </a:fld>
            <a:endParaRPr lang="en-AU"/>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F864D3-5F54-4A5F-9A60-0CC104501B91}" type="slidenum">
              <a:rPr lang="en-AU" smtClean="0"/>
              <a:t>‹#›</a:t>
            </a:fld>
            <a:endParaRPr lang="en-AU"/>
          </a:p>
        </p:txBody>
      </p:sp>
    </p:spTree>
    <p:extLst>
      <p:ext uri="{BB962C8B-B14F-4D97-AF65-F5344CB8AC3E}">
        <p14:creationId xmlns:p14="http://schemas.microsoft.com/office/powerpoint/2010/main" val="252982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8400" cy="2949934"/>
          </a:xfrm>
          <a:prstGeom prst="rect">
            <a:avLst/>
          </a:prstGeom>
        </p:spPr>
      </p:pic>
      <p:pic>
        <p:nvPicPr>
          <p:cNvPr id="9" name="Picture 3"/>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50024" b="9811"/>
          <a:stretch/>
        </p:blipFill>
        <p:spPr bwMode="auto">
          <a:xfrm>
            <a:off x="-13826" y="2384754"/>
            <a:ext cx="9157826" cy="2758745"/>
          </a:xfrm>
          <a:prstGeom prst="rect">
            <a:avLst/>
          </a:prstGeom>
          <a:noFill/>
          <a:ln>
            <a:noFill/>
          </a:ln>
          <a:effectLst>
            <a:outerShdw blurRad="190500" dist="76200" dir="16200000" algn="ctr" rotWithShape="0">
              <a:schemeClr val="tx1">
                <a:alpha val="8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304800" y="3331772"/>
            <a:ext cx="8458200" cy="35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itle 6"/>
          <p:cNvSpPr>
            <a:spLocks noGrp="1"/>
          </p:cNvSpPr>
          <p:nvPr>
            <p:ph type="title"/>
          </p:nvPr>
        </p:nvSpPr>
        <p:spPr>
          <a:xfrm>
            <a:off x="304800" y="2885832"/>
            <a:ext cx="8001000" cy="429862"/>
          </a:xfrm>
        </p:spPr>
        <p:txBody>
          <a:bodyPr/>
          <a:lstStyle/>
          <a:p>
            <a:r>
              <a:rPr lang="en-US" dirty="0" smtClean="0"/>
              <a:t>Click to edit Master title style</a:t>
            </a:r>
            <a:endParaRPr lang="en-AU" dirty="0"/>
          </a:p>
        </p:txBody>
      </p:sp>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4381" y="4085830"/>
            <a:ext cx="657750" cy="6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6859" y="4072305"/>
            <a:ext cx="1181000" cy="7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88622" y="4140979"/>
            <a:ext cx="1171164" cy="55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3403531" y="4822274"/>
            <a:ext cx="5514651" cy="261610"/>
          </a:xfrm>
          <a:prstGeom prst="rect">
            <a:avLst/>
          </a:prstGeom>
          <a:noFill/>
        </p:spPr>
        <p:txBody>
          <a:bodyPr wrap="none" rtlCol="0">
            <a:spAutoFit/>
          </a:bodyPr>
          <a:lstStyle/>
          <a:p>
            <a:pPr algn="r"/>
            <a:r>
              <a:rPr lang="en-US" sz="1100" dirty="0" smtClean="0">
                <a:latin typeface="Calibri" pitchFamily="34" charset="0"/>
              </a:rPr>
              <a:t>© Benckendorff &amp; Lund-</a:t>
            </a:r>
            <a:r>
              <a:rPr lang="en-US" sz="1100" dirty="0" err="1" smtClean="0">
                <a:latin typeface="Calibri" pitchFamily="34" charset="0"/>
              </a:rPr>
              <a:t>Durlacher</a:t>
            </a:r>
            <a:r>
              <a:rPr lang="en-US" sz="1100" dirty="0">
                <a:latin typeface="Calibri" pitchFamily="34" charset="0"/>
              </a:rPr>
              <a:t> </a:t>
            </a:r>
            <a:r>
              <a:rPr lang="en-US" sz="1100" dirty="0" smtClean="0">
                <a:latin typeface="Calibri" pitchFamily="34" charset="0"/>
              </a:rPr>
              <a:t>(</a:t>
            </a:r>
            <a:r>
              <a:rPr lang="en-US" sz="1100" dirty="0" err="1" smtClean="0">
                <a:latin typeface="Calibri" pitchFamily="34" charset="0"/>
              </a:rPr>
              <a:t>Eds</a:t>
            </a:r>
            <a:r>
              <a:rPr lang="en-US" sz="1100" dirty="0" smtClean="0">
                <a:latin typeface="Calibri" pitchFamily="34" charset="0"/>
              </a:rPr>
              <a:t>) </a:t>
            </a:r>
            <a:r>
              <a:rPr lang="en-US" sz="1100" b="1" dirty="0" smtClean="0">
                <a:solidFill>
                  <a:srgbClr val="376538"/>
                </a:solidFill>
                <a:latin typeface="Calibri" pitchFamily="34" charset="0"/>
              </a:rPr>
              <a:t>International Cases in Sustainable Travel &amp; Tourism</a:t>
            </a:r>
            <a:endParaRPr lang="en-US" sz="1100" b="1" dirty="0">
              <a:solidFill>
                <a:srgbClr val="376538"/>
              </a:solidFill>
              <a:latin typeface="Calibri" pitchFamily="34" charset="0"/>
            </a:endParaRPr>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4806086"/>
            <a:ext cx="2133600" cy="199302"/>
          </a:xfrm>
        </p:spPr>
        <p:txBody>
          <a:bodyPr/>
          <a:lstStyle>
            <a:lvl1pPr>
              <a:defRPr/>
            </a:lvl1pPr>
          </a:lstStyle>
          <a:p>
            <a:fld id="{CA519284-E648-4D87-9771-7975855ECF80}" type="slidenum">
              <a:rPr lang="en-US"/>
              <a:pPr/>
              <a:t>‹#›</a:t>
            </a:fld>
            <a:endParaRPr lang="en-US"/>
          </a:p>
        </p:txBody>
      </p:sp>
      <p:sp>
        <p:nvSpPr>
          <p:cNvPr id="8" name="Title 7"/>
          <p:cNvSpPr>
            <a:spLocks noGrp="1"/>
          </p:cNvSpPr>
          <p:nvPr>
            <p:ph type="title"/>
          </p:nvPr>
        </p:nvSpPr>
        <p:spPr/>
        <p:txBody>
          <a:bodyPr/>
          <a:lstStyle/>
          <a:p>
            <a:r>
              <a:rPr lang="en-US" smtClean="0"/>
              <a:t>Click to edit Master title style</a:t>
            </a:r>
            <a:endParaRPr lang="en-AU"/>
          </a:p>
        </p:txBody>
      </p:sp>
      <p:sp>
        <p:nvSpPr>
          <p:cNvPr id="10" name="Content Placeholder 9"/>
          <p:cNvSpPr>
            <a:spLocks noGrp="1"/>
          </p:cNvSpPr>
          <p:nvPr>
            <p:ph sz="quarter" idx="13"/>
          </p:nvPr>
        </p:nvSpPr>
        <p:spPr>
          <a:xfrm>
            <a:off x="849313" y="754063"/>
            <a:ext cx="7986712" cy="387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049" y="753466"/>
            <a:ext cx="3930091"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753466"/>
            <a:ext cx="3913632"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9302" y="792900"/>
            <a:ext cx="3913632"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9302" y="1345997"/>
            <a:ext cx="3913632"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9979" y="792900"/>
            <a:ext cx="397580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9979" y="1345997"/>
            <a:ext cx="3975808"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708649" y="4798771"/>
            <a:ext cx="2133600" cy="221248"/>
          </a:xfrm>
        </p:spPr>
        <p:txBody>
          <a:bodyPr/>
          <a:lstStyle>
            <a:lvl1pPr>
              <a:defRPr/>
            </a:lvl1pPr>
          </a:lstStyle>
          <a:p>
            <a:fld id="{E1013306-FE83-4F60-8498-80E898BED37C}" type="slidenum">
              <a:rPr lang="en-US"/>
              <a:pPr/>
              <a:t>‹#›</a:t>
            </a:fld>
            <a:endParaRPr lang="en-US"/>
          </a:p>
        </p:txBody>
      </p:sp>
      <p:sp>
        <p:nvSpPr>
          <p:cNvPr id="10" name="Title 9"/>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DB10B1E4-B5AA-491D-BA9B-B48DB4494D56}" type="slidenum">
              <a:rPr lang="en-AU" smtClean="0"/>
              <a:pPr/>
              <a:t>‹#›</a:t>
            </a:fld>
            <a:endParaRPr lang="en-AU"/>
          </a:p>
        </p:txBody>
      </p:sp>
    </p:spTree>
    <p:extLst>
      <p:ext uri="{BB962C8B-B14F-4D97-AF65-F5344CB8AC3E}">
        <p14:creationId xmlns:p14="http://schemas.microsoft.com/office/powerpoint/2010/main" val="166026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71450"/>
            <a:ext cx="800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38200" y="742950"/>
            <a:ext cx="8001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5224" y="4798771"/>
            <a:ext cx="2133600" cy="22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latin typeface="Calibri" pitchFamily="34" charset="0"/>
              </a:defRPr>
            </a:lvl1pPr>
          </a:lstStyle>
          <a:p>
            <a:fld id="{F5AF11E3-5AEA-439E-88D2-08E5A4FC1BE9}" type="slidenum">
              <a:rPr lang="en-US" smtClean="0"/>
              <a:pPr/>
              <a:t>‹#›</a:t>
            </a:fld>
            <a:endParaRPr lang="en-US"/>
          </a:p>
        </p:txBody>
      </p:sp>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824334" cy="5143500"/>
          </a:xfrm>
          <a:prstGeom prst="rect">
            <a:avLst/>
          </a:prstGeom>
        </p:spPr>
      </p:pic>
      <p:pic>
        <p:nvPicPr>
          <p:cNvPr id="9"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05289" y="4740249"/>
            <a:ext cx="321378" cy="3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125110" y="4761196"/>
            <a:ext cx="5315447" cy="276999"/>
          </a:xfrm>
          <a:prstGeom prst="rect">
            <a:avLst/>
          </a:prstGeom>
        </p:spPr>
        <p:txBody>
          <a:bodyPr wrap="square">
            <a:spAutoFit/>
          </a:bodyPr>
          <a:lstStyle/>
          <a:p>
            <a:r>
              <a:rPr lang="en-AU" sz="1200" b="1" dirty="0" smtClean="0">
                <a:solidFill>
                  <a:srgbClr val="376538"/>
                </a:solidFill>
                <a:latin typeface="+mj-lt"/>
              </a:rPr>
              <a:t>International Cases in Sustainable Travel &amp; Tourism</a:t>
            </a:r>
            <a:endParaRPr lang="en-US" sz="1200" b="1" dirty="0">
              <a:solidFill>
                <a:srgbClr val="376538"/>
              </a:solidFill>
              <a:latin typeface="+mj-lt"/>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Lst>
  <p:transition spd="med">
    <p:fade thruBlk="1"/>
  </p:transition>
  <p:hf hdr="0" dt="0"/>
  <p:txStyles>
    <p:titleStyle>
      <a:lvl1pPr algn="l" rtl="0" eaLnBrk="1" fontAlgn="base" hangingPunct="1">
        <a:spcBef>
          <a:spcPct val="0"/>
        </a:spcBef>
        <a:spcAft>
          <a:spcPct val="0"/>
        </a:spcAft>
        <a:defRPr sz="3600" b="1">
          <a:solidFill>
            <a:srgbClr val="376538"/>
          </a:solidFill>
          <a:latin typeface="Calibri" pitchFamily="34" charset="0"/>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lr>
          <a:srgbClr val="376538"/>
        </a:buClr>
        <a:buFont typeface="Brush Script MT" pitchFamily="66" charset="0"/>
        <a:buChar char="O"/>
        <a:defRPr sz="2800" b="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400" b="0">
          <a:solidFill>
            <a:schemeClr val="tx1"/>
          </a:solidFill>
          <a:latin typeface="Calibri" pitchFamily="34" charset="0"/>
        </a:defRPr>
      </a:lvl2pPr>
      <a:lvl3pPr marL="1143000" indent="-228600" algn="l" rtl="0" eaLnBrk="1" fontAlgn="base" hangingPunct="1">
        <a:spcBef>
          <a:spcPct val="20000"/>
        </a:spcBef>
        <a:spcAft>
          <a:spcPct val="0"/>
        </a:spcAft>
        <a:buChar char="•"/>
        <a:defRPr sz="2000" b="0">
          <a:solidFill>
            <a:schemeClr val="tx1"/>
          </a:solidFill>
          <a:latin typeface="Calibri" pitchFamily="34" charset="0"/>
        </a:defRPr>
      </a:lvl3pPr>
      <a:lvl4pPr marL="1600200" indent="-228600" algn="l" rtl="0" eaLnBrk="1" fontAlgn="base" hangingPunct="1">
        <a:spcBef>
          <a:spcPct val="20000"/>
        </a:spcBef>
        <a:spcAft>
          <a:spcPct val="0"/>
        </a:spcAft>
        <a:buChar char="–"/>
        <a:defRPr b="0">
          <a:solidFill>
            <a:schemeClr val="tx1"/>
          </a:solidFill>
          <a:latin typeface="Calibri" pitchFamily="34" charset="0"/>
        </a:defRPr>
      </a:lvl4pPr>
      <a:lvl5pPr marL="2057400" indent="-228600" algn="l" rtl="0" eaLnBrk="1" fontAlgn="base" hangingPunct="1">
        <a:spcBef>
          <a:spcPct val="20000"/>
        </a:spcBef>
        <a:spcAft>
          <a:spcPct val="0"/>
        </a:spcAft>
        <a:buChar char="»"/>
        <a:defRPr b="0">
          <a:solidFill>
            <a:schemeClr val="tx1"/>
          </a:solidFill>
          <a:latin typeface="Calibri" pitchFamily="34" charset="0"/>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b="1" dirty="0" smtClean="0"/>
              <a:t>Alpine Pearls</a:t>
            </a:r>
            <a:endParaRPr lang="en-AU" b="1" dirty="0"/>
          </a:p>
        </p:txBody>
      </p:sp>
      <p:sp>
        <p:nvSpPr>
          <p:cNvPr id="3" name="Subtitle 2"/>
          <p:cNvSpPr>
            <a:spLocks noGrp="1"/>
          </p:cNvSpPr>
          <p:nvPr>
            <p:ph type="subTitle" idx="1"/>
          </p:nvPr>
        </p:nvSpPr>
        <p:spPr/>
        <p:txBody>
          <a:bodyPr/>
          <a:lstStyle/>
          <a:p>
            <a:r>
              <a:rPr lang="de-DE" dirty="0" smtClean="0"/>
              <a:t>A Network Promoting Environmentally Friendly Holidays</a:t>
            </a:r>
            <a:endParaRPr lang="en-AU" dirty="0"/>
          </a:p>
        </p:txBody>
      </p:sp>
      <p:sp>
        <p:nvSpPr>
          <p:cNvPr id="4" name="TextBox 3"/>
          <p:cNvSpPr txBox="1"/>
          <p:nvPr/>
        </p:nvSpPr>
        <p:spPr>
          <a:xfrm>
            <a:off x="289663" y="3773725"/>
            <a:ext cx="4831515" cy="338554"/>
          </a:xfrm>
          <a:prstGeom prst="rect">
            <a:avLst/>
          </a:prstGeom>
          <a:noFill/>
        </p:spPr>
        <p:txBody>
          <a:bodyPr wrap="none" rtlCol="0">
            <a:spAutoFit/>
          </a:bodyPr>
          <a:lstStyle/>
          <a:p>
            <a:r>
              <a:rPr lang="en-GB" sz="1600" dirty="0">
                <a:solidFill>
                  <a:srgbClr val="376538"/>
                </a:solidFill>
                <a:latin typeface="Calibri" pitchFamily="34" charset="0"/>
              </a:rPr>
              <a:t>Dagmar </a:t>
            </a:r>
            <a:r>
              <a:rPr lang="en-GB" sz="1600" dirty="0" smtClean="0">
                <a:solidFill>
                  <a:srgbClr val="376538"/>
                </a:solidFill>
                <a:latin typeface="Calibri" pitchFamily="34" charset="0"/>
              </a:rPr>
              <a:t>Lund-</a:t>
            </a:r>
            <a:r>
              <a:rPr lang="en-GB" sz="1600" dirty="0" err="1" smtClean="0">
                <a:solidFill>
                  <a:srgbClr val="376538"/>
                </a:solidFill>
                <a:latin typeface="Calibri" pitchFamily="34" charset="0"/>
              </a:rPr>
              <a:t>Durlacher</a:t>
            </a:r>
            <a:r>
              <a:rPr lang="en-AU" sz="1600" dirty="0">
                <a:solidFill>
                  <a:srgbClr val="376538"/>
                </a:solidFill>
                <a:latin typeface="Calibri" pitchFamily="34" charset="0"/>
              </a:rPr>
              <a:t>, </a:t>
            </a:r>
            <a:r>
              <a:rPr lang="en-AU" sz="1600" dirty="0" err="1">
                <a:solidFill>
                  <a:srgbClr val="376538"/>
                </a:solidFill>
                <a:latin typeface="Calibri" pitchFamily="34" charset="0"/>
              </a:rPr>
              <a:t>Anja</a:t>
            </a:r>
            <a:r>
              <a:rPr lang="en-AU" sz="1600" dirty="0">
                <a:solidFill>
                  <a:srgbClr val="376538"/>
                </a:solidFill>
                <a:latin typeface="Calibri" pitchFamily="34" charset="0"/>
              </a:rPr>
              <a:t> </a:t>
            </a:r>
            <a:r>
              <a:rPr lang="en-AU" sz="1600" dirty="0" err="1" smtClean="0">
                <a:solidFill>
                  <a:srgbClr val="376538"/>
                </a:solidFill>
                <a:latin typeface="Calibri" pitchFamily="34" charset="0"/>
              </a:rPr>
              <a:t>Hergesell</a:t>
            </a:r>
            <a:r>
              <a:rPr lang="en-AU" sz="1600" dirty="0">
                <a:solidFill>
                  <a:srgbClr val="376538"/>
                </a:solidFill>
                <a:latin typeface="Calibri" pitchFamily="34" charset="0"/>
              </a:rPr>
              <a:t>, </a:t>
            </a:r>
            <a:r>
              <a:rPr lang="en-AU" sz="1600" dirty="0" err="1">
                <a:solidFill>
                  <a:srgbClr val="376538"/>
                </a:solidFill>
                <a:latin typeface="Calibri" pitchFamily="34" charset="0"/>
              </a:rPr>
              <a:t>Karmen</a:t>
            </a:r>
            <a:r>
              <a:rPr lang="en-AU" sz="1600" dirty="0">
                <a:solidFill>
                  <a:srgbClr val="376538"/>
                </a:solidFill>
                <a:latin typeface="Calibri" pitchFamily="34" charset="0"/>
              </a:rPr>
              <a:t> </a:t>
            </a:r>
            <a:r>
              <a:rPr lang="en-AU" sz="1600" dirty="0" err="1">
                <a:solidFill>
                  <a:srgbClr val="376538"/>
                </a:solidFill>
                <a:latin typeface="Calibri" pitchFamily="34" charset="0"/>
              </a:rPr>
              <a:t>Mentil</a:t>
            </a:r>
            <a:r>
              <a:rPr lang="en-AU" sz="1600" dirty="0">
                <a:solidFill>
                  <a:srgbClr val="376538"/>
                </a:solidFill>
                <a:latin typeface="Calibri" pitchFamily="34" charset="0"/>
              </a:rPr>
              <a:t> </a:t>
            </a:r>
          </a:p>
        </p:txBody>
      </p:sp>
    </p:spTree>
    <p:extLst>
      <p:ext uri="{BB962C8B-B14F-4D97-AF65-F5344CB8AC3E}">
        <p14:creationId xmlns:p14="http://schemas.microsoft.com/office/powerpoint/2010/main" val="2050227630"/>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Learning Outcomes</a:t>
            </a:r>
            <a:endParaRPr lang="en-AU" dirty="0"/>
          </a:p>
        </p:txBody>
      </p:sp>
      <p:sp>
        <p:nvSpPr>
          <p:cNvPr id="3" name="Content Placeholder 2"/>
          <p:cNvSpPr>
            <a:spLocks noGrp="1"/>
          </p:cNvSpPr>
          <p:nvPr>
            <p:ph idx="13"/>
          </p:nvPr>
        </p:nvSpPr>
        <p:spPr>
          <a:xfrm>
            <a:off x="849313" y="754063"/>
            <a:ext cx="7986712" cy="3876675"/>
          </a:xfrm>
        </p:spPr>
        <p:txBody>
          <a:bodyPr/>
          <a:lstStyle/>
          <a:p>
            <a:pPr marL="0" indent="0">
              <a:buNone/>
            </a:pPr>
            <a:r>
              <a:rPr lang="en-GB" sz="2000" dirty="0" smtClean="0"/>
              <a:t>After completing this case study, learners should be able to:</a:t>
            </a:r>
            <a:endParaRPr lang="en-AU" sz="2000" dirty="0" smtClean="0"/>
          </a:p>
          <a:p>
            <a:pPr marL="457200" lvl="0" indent="-457200">
              <a:buFont typeface="+mj-lt"/>
              <a:buAutoNum type="arabicPeriod"/>
            </a:pPr>
            <a:r>
              <a:rPr lang="en-GB" sz="2000" dirty="0" smtClean="0"/>
              <a:t>understand the role of sustainable transportation in the provision of the tourism product;</a:t>
            </a:r>
            <a:endParaRPr lang="en-AU" sz="2000" dirty="0" smtClean="0"/>
          </a:p>
          <a:p>
            <a:pPr marL="457200" lvl="0" indent="-457200">
              <a:buFont typeface="+mj-lt"/>
              <a:buAutoNum type="arabicPeriod"/>
            </a:pPr>
            <a:r>
              <a:rPr lang="en-GB" sz="2000" dirty="0" smtClean="0"/>
              <a:t>identify stakeholders and their role in delivering a sustainable tourist experience;</a:t>
            </a:r>
            <a:endParaRPr lang="en-AU" sz="2000" dirty="0" smtClean="0"/>
          </a:p>
          <a:p>
            <a:pPr marL="457200" lvl="0" indent="-457200">
              <a:buFont typeface="+mj-lt"/>
              <a:buAutoNum type="arabicPeriod"/>
            </a:pPr>
            <a:r>
              <a:rPr lang="en-GB" sz="2000" dirty="0" smtClean="0"/>
              <a:t>analyse opportunities and challenges, and develop strategies to involve stakeholders for sustainable tourism development;</a:t>
            </a:r>
            <a:endParaRPr lang="en-AU" sz="2000" dirty="0" smtClean="0"/>
          </a:p>
          <a:p>
            <a:pPr marL="457200" lvl="0" indent="-457200">
              <a:buFont typeface="+mj-lt"/>
              <a:buAutoNum type="arabicPeriod"/>
            </a:pPr>
            <a:r>
              <a:rPr lang="en-GB" sz="2000" dirty="0" smtClean="0"/>
              <a:t>recognise challenges and barriers to successful stakeholder management; and</a:t>
            </a:r>
            <a:endParaRPr lang="en-AU" sz="2000" dirty="0" smtClean="0"/>
          </a:p>
          <a:p>
            <a:pPr marL="457200" lvl="0" indent="-457200">
              <a:buFont typeface="+mj-lt"/>
              <a:buAutoNum type="arabicPeriod"/>
            </a:pPr>
            <a:r>
              <a:rPr lang="en-GB" sz="2000" dirty="0" smtClean="0"/>
              <a:t>explain the role of communication in successful stakeholder management.</a:t>
            </a:r>
            <a:endParaRPr lang="en-AU" sz="2000" dirty="0" smtClean="0"/>
          </a:p>
          <a:p>
            <a:endParaRPr lang="en-AU" sz="2000" dirty="0"/>
          </a:p>
        </p:txBody>
      </p:sp>
      <p:sp>
        <p:nvSpPr>
          <p:cNvPr id="7" name="Slide Number Placeholder 6"/>
          <p:cNvSpPr>
            <a:spLocks noGrp="1"/>
          </p:cNvSpPr>
          <p:nvPr>
            <p:ph type="sldNum" sz="quarter" idx="12"/>
          </p:nvPr>
        </p:nvSpPr>
        <p:spPr/>
        <p:txBody>
          <a:bodyPr/>
          <a:lstStyle/>
          <a:p>
            <a:fld id="{CA519284-E648-4D87-9771-7975855ECF80}" type="slidenum">
              <a:rPr lang="en-US" smtClean="0"/>
              <a:pPr/>
              <a:t>2</a:t>
            </a:fld>
            <a:endParaRPr lang="en-US"/>
          </a:p>
        </p:txBody>
      </p:sp>
    </p:spTree>
    <p:extLst>
      <p:ext uri="{BB962C8B-B14F-4D97-AF65-F5344CB8AC3E}">
        <p14:creationId xmlns:p14="http://schemas.microsoft.com/office/powerpoint/2010/main" val="1490738756"/>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A519284-E648-4D87-9771-7975855ECF80}" type="slidenum">
              <a:rPr lang="en-US" smtClean="0"/>
              <a:pPr/>
              <a:t>3</a:t>
            </a:fld>
            <a:endParaRPr lang="en-US"/>
          </a:p>
        </p:txBody>
      </p:sp>
      <p:sp>
        <p:nvSpPr>
          <p:cNvPr id="2" name="Title 1"/>
          <p:cNvSpPr>
            <a:spLocks noGrp="1"/>
          </p:cNvSpPr>
          <p:nvPr>
            <p:ph type="title"/>
          </p:nvPr>
        </p:nvSpPr>
        <p:spPr/>
        <p:txBody>
          <a:bodyPr/>
          <a:lstStyle/>
          <a:p>
            <a:r>
              <a:rPr lang="de-DE" smtClean="0"/>
              <a:t>Background</a:t>
            </a:r>
            <a:endParaRPr lang="en-AU" dirty="0"/>
          </a:p>
        </p:txBody>
      </p:sp>
      <p:sp>
        <p:nvSpPr>
          <p:cNvPr id="3" name="Content Placeholder 2"/>
          <p:cNvSpPr>
            <a:spLocks noGrp="1"/>
          </p:cNvSpPr>
          <p:nvPr>
            <p:ph idx="13"/>
          </p:nvPr>
        </p:nvSpPr>
        <p:spPr>
          <a:xfrm>
            <a:off x="849313" y="754063"/>
            <a:ext cx="7986712" cy="3876675"/>
          </a:xfrm>
        </p:spPr>
        <p:txBody>
          <a:bodyPr/>
          <a:lstStyle/>
          <a:p>
            <a:r>
              <a:rPr lang="en-US" sz="2400" dirty="0" smtClean="0"/>
              <a:t>Winner of the 2011 WTTC Tourism For Tomorrow Awards in “Destination Stewardship”</a:t>
            </a:r>
          </a:p>
          <a:p>
            <a:r>
              <a:rPr lang="en-US" sz="2400" dirty="0" smtClean="0"/>
              <a:t>International network with 28 members in 6 countries of the European Alps</a:t>
            </a:r>
          </a:p>
          <a:p>
            <a:r>
              <a:rPr lang="en-US" sz="2400" dirty="0" smtClean="0"/>
              <a:t>Established on 29 January 2006 with 17 founding members </a:t>
            </a:r>
          </a:p>
          <a:p>
            <a:r>
              <a:rPr lang="en-US" sz="2400" dirty="0" smtClean="0"/>
              <a:t>Aim: promoting and encouraging the development of environmentally friendly holiday offers with particular focus on environmentally friendly transport and fun mobility solutions</a:t>
            </a:r>
          </a:p>
          <a:p>
            <a:endParaRPr lang="en-US" sz="2400" dirty="0" smtClean="0"/>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2185608473"/>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7474"/>
            <a:ext cx="7772400" cy="857250"/>
          </a:xfrm>
        </p:spPr>
        <p:txBody>
          <a:bodyPr/>
          <a:lstStyle/>
          <a:p>
            <a:r>
              <a:rPr lang="de-DE" dirty="0" smtClean="0"/>
              <a:t>Member Destinations</a:t>
            </a:r>
            <a:endParaRPr lang="en-AU"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t="3047" b="4049"/>
          <a:stretch/>
        </p:blipFill>
        <p:spPr bwMode="auto">
          <a:xfrm>
            <a:off x="1663364" y="803080"/>
            <a:ext cx="5696383" cy="3753017"/>
          </a:xfrm>
          <a:prstGeom prst="rect">
            <a:avLst/>
          </a:prstGeom>
          <a:noFill/>
          <a:ln>
            <a:noFill/>
          </a:ln>
        </p:spPr>
      </p:pic>
      <p:sp>
        <p:nvSpPr>
          <p:cNvPr id="5" name="Slide Number Placeholder 4"/>
          <p:cNvSpPr>
            <a:spLocks noGrp="1"/>
          </p:cNvSpPr>
          <p:nvPr>
            <p:ph type="sldNum" sz="quarter" idx="12"/>
          </p:nvPr>
        </p:nvSpPr>
        <p:spPr/>
        <p:txBody>
          <a:bodyPr/>
          <a:lstStyle/>
          <a:p>
            <a:fld id="{DB10B1E4-B5AA-491D-BA9B-B48DB4494D56}" type="slidenum">
              <a:rPr lang="en-AU" smtClean="0"/>
              <a:pPr/>
              <a:t>4</a:t>
            </a:fld>
            <a:endParaRPr lang="en-AU"/>
          </a:p>
        </p:txBody>
      </p:sp>
    </p:spTree>
    <p:extLst>
      <p:ext uri="{BB962C8B-B14F-4D97-AF65-F5344CB8AC3E}">
        <p14:creationId xmlns:p14="http://schemas.microsoft.com/office/powerpoint/2010/main" val="921045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87" y="87474"/>
            <a:ext cx="7772400" cy="857250"/>
          </a:xfrm>
        </p:spPr>
        <p:txBody>
          <a:bodyPr/>
          <a:lstStyle/>
          <a:p>
            <a:r>
              <a:rPr lang="de-DE" dirty="0" smtClean="0"/>
              <a:t>Alpine Pearls Stakeholders</a:t>
            </a:r>
            <a:endParaRPr lang="en-AU" dirty="0"/>
          </a:p>
        </p:txBody>
      </p:sp>
      <p:sp>
        <p:nvSpPr>
          <p:cNvPr id="5" name="Slide Number Placeholder 4"/>
          <p:cNvSpPr>
            <a:spLocks noGrp="1"/>
          </p:cNvSpPr>
          <p:nvPr>
            <p:ph type="sldNum" sz="quarter" idx="12"/>
          </p:nvPr>
        </p:nvSpPr>
        <p:spPr/>
        <p:txBody>
          <a:bodyPr/>
          <a:lstStyle/>
          <a:p>
            <a:fld id="{DB10B1E4-B5AA-491D-BA9B-B48DB4494D56}" type="slidenum">
              <a:rPr lang="en-AU" smtClean="0"/>
              <a:pPr/>
              <a:t>5</a:t>
            </a:fld>
            <a:endParaRPr lang="en-A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44" y="837137"/>
            <a:ext cx="5643037" cy="389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48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Arrivals &amp; Overnights</a:t>
            </a:r>
            <a:endParaRPr lang="en-AU" dirty="0"/>
          </a:p>
        </p:txBody>
      </p:sp>
      <p:graphicFrame>
        <p:nvGraphicFramePr>
          <p:cNvPr id="3" name="Chart 2"/>
          <p:cNvGraphicFramePr/>
          <p:nvPr>
            <p:extLst>
              <p:ext uri="{D42A27DB-BD31-4B8C-83A1-F6EECF244321}">
                <p14:modId xmlns:p14="http://schemas.microsoft.com/office/powerpoint/2010/main" val="330035019"/>
              </p:ext>
            </p:extLst>
          </p:nvPr>
        </p:nvGraphicFramePr>
        <p:xfrm>
          <a:off x="866692" y="882595"/>
          <a:ext cx="8006964" cy="378482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B10B1E4-B5AA-491D-BA9B-B48DB4494D56}" type="slidenum">
              <a:rPr lang="en-AU" smtClean="0"/>
              <a:pPr/>
              <a:t>6</a:t>
            </a:fld>
            <a:endParaRPr lang="en-AU"/>
          </a:p>
        </p:txBody>
      </p:sp>
    </p:spTree>
    <p:extLst>
      <p:ext uri="{BB962C8B-B14F-4D97-AF65-F5344CB8AC3E}">
        <p14:creationId xmlns:p14="http://schemas.microsoft.com/office/powerpoint/2010/main" val="307341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Organisational Chart</a:t>
            </a:r>
            <a:endParaRPr lang="en-AU"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970059" y="763326"/>
            <a:ext cx="7666194" cy="3824578"/>
          </a:xfrm>
          <a:prstGeom prst="rect">
            <a:avLst/>
          </a:prstGeom>
          <a:noFill/>
          <a:ln>
            <a:noFill/>
          </a:ln>
        </p:spPr>
      </p:pic>
      <p:sp>
        <p:nvSpPr>
          <p:cNvPr id="5" name="Slide Number Placeholder 4"/>
          <p:cNvSpPr>
            <a:spLocks noGrp="1"/>
          </p:cNvSpPr>
          <p:nvPr>
            <p:ph type="sldNum" sz="quarter" idx="12"/>
          </p:nvPr>
        </p:nvSpPr>
        <p:spPr/>
        <p:txBody>
          <a:bodyPr/>
          <a:lstStyle/>
          <a:p>
            <a:fld id="{DB10B1E4-B5AA-491D-BA9B-B48DB4494D56}" type="slidenum">
              <a:rPr lang="en-AU" smtClean="0"/>
              <a:pPr/>
              <a:t>7</a:t>
            </a:fld>
            <a:endParaRPr lang="en-AU"/>
          </a:p>
        </p:txBody>
      </p:sp>
    </p:spTree>
    <p:extLst>
      <p:ext uri="{BB962C8B-B14F-4D97-AF65-F5344CB8AC3E}">
        <p14:creationId xmlns:p14="http://schemas.microsoft.com/office/powerpoint/2010/main" val="248833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A519284-E648-4D87-9771-7975855ECF80}" type="slidenum">
              <a:rPr lang="en-US" smtClean="0"/>
              <a:pPr/>
              <a:t>8</a:t>
            </a:fld>
            <a:endParaRPr lang="en-US"/>
          </a:p>
        </p:txBody>
      </p:sp>
      <p:sp>
        <p:nvSpPr>
          <p:cNvPr id="2" name="Title 1"/>
          <p:cNvSpPr>
            <a:spLocks noGrp="1"/>
          </p:cNvSpPr>
          <p:nvPr>
            <p:ph type="title"/>
          </p:nvPr>
        </p:nvSpPr>
        <p:spPr/>
        <p:txBody>
          <a:bodyPr/>
          <a:lstStyle/>
          <a:p>
            <a:r>
              <a:rPr lang="de-DE" smtClean="0"/>
              <a:t>Study Questions</a:t>
            </a:r>
            <a:endParaRPr lang="en-AU" dirty="0"/>
          </a:p>
        </p:txBody>
      </p:sp>
      <p:sp>
        <p:nvSpPr>
          <p:cNvPr id="3" name="Content Placeholder 2"/>
          <p:cNvSpPr>
            <a:spLocks noGrp="1"/>
          </p:cNvSpPr>
          <p:nvPr>
            <p:ph idx="13"/>
          </p:nvPr>
        </p:nvSpPr>
        <p:spPr>
          <a:xfrm>
            <a:off x="849313" y="754063"/>
            <a:ext cx="7986712" cy="3876675"/>
          </a:xfrm>
        </p:spPr>
        <p:txBody>
          <a:bodyPr/>
          <a:lstStyle/>
          <a:p>
            <a:pPr marL="514350" lvl="0" indent="-514350">
              <a:buFont typeface="+mj-lt"/>
              <a:buAutoNum type="arabicPeriod"/>
            </a:pPr>
            <a:r>
              <a:rPr lang="en-US" sz="1600" dirty="0" smtClean="0"/>
              <a:t>Visit the website </a:t>
            </a:r>
            <a:r>
              <a:rPr lang="en-US" sz="1600" i="1" dirty="0" smtClean="0"/>
              <a:t>http://www.alpine-pearls.com/en/holiday-offers.html</a:t>
            </a:r>
            <a:r>
              <a:rPr lang="en-US" sz="1600" dirty="0" smtClean="0"/>
              <a:t>, choose 2-3 of the holiday packages on offer by clicking on the respective photo and discuss their environmental friendliness considering the mobility aspects discussed in the case study and drawing on the criteria listed in the appendix. </a:t>
            </a:r>
            <a:endParaRPr lang="en-AU" sz="1600" dirty="0" smtClean="0"/>
          </a:p>
          <a:p>
            <a:pPr marL="514350" lvl="0" indent="-514350">
              <a:buFont typeface="+mj-lt"/>
              <a:buAutoNum type="arabicPeriod"/>
            </a:pPr>
            <a:r>
              <a:rPr lang="en-US" sz="1600" dirty="0" smtClean="0"/>
              <a:t>Identify the stakeholders of Alpine Pearls (internal and external) and describe their role in producing/delivering the tourist product/tourist experience.</a:t>
            </a:r>
            <a:endParaRPr lang="en-AU" sz="1600" dirty="0" smtClean="0"/>
          </a:p>
          <a:p>
            <a:pPr marL="514350" lvl="0" indent="-514350">
              <a:buFont typeface="+mj-lt"/>
              <a:buAutoNum type="arabicPeriod"/>
            </a:pPr>
            <a:r>
              <a:rPr lang="en-US" sz="1600" dirty="0" smtClean="0"/>
              <a:t>How does Alpine Pearls involve stakeholders for sustainable tourism development in their member destinations?  What problems could be encountered in this process? Consider differences in size, geographic spread and type of membership.  </a:t>
            </a:r>
            <a:endParaRPr lang="en-AU" sz="1600" dirty="0" smtClean="0"/>
          </a:p>
          <a:p>
            <a:pPr marL="514350" lvl="0" indent="-514350">
              <a:buFont typeface="+mj-lt"/>
              <a:buAutoNum type="arabicPeriod"/>
            </a:pPr>
            <a:r>
              <a:rPr lang="en-US" sz="1600" dirty="0" smtClean="0"/>
              <a:t>Describe the communication between the stakeholders (intern, external). What are the challenges to effective communication? </a:t>
            </a:r>
            <a:endParaRPr lang="en-AU" sz="1600" dirty="0" smtClean="0"/>
          </a:p>
          <a:p>
            <a:pPr marL="514350" lvl="0" indent="-514350">
              <a:buFont typeface="+mj-lt"/>
              <a:buAutoNum type="arabicPeriod"/>
            </a:pPr>
            <a:r>
              <a:rPr lang="en-US" sz="1600" dirty="0" smtClean="0"/>
              <a:t>Discuss the challenges encountered by Alpine Pearls and its internal stakeholders. Form groups and develop ideas of how to address these challenges. </a:t>
            </a:r>
            <a:endParaRPr lang="en-AU" sz="1600" dirty="0"/>
          </a:p>
        </p:txBody>
      </p:sp>
    </p:spTree>
    <p:extLst>
      <p:ext uri="{BB962C8B-B14F-4D97-AF65-F5344CB8AC3E}">
        <p14:creationId xmlns:p14="http://schemas.microsoft.com/office/powerpoint/2010/main" val="3354310980"/>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errylishiou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TotalTime>
  <Words>316</Words>
  <Application>Microsoft Office PowerPoint</Application>
  <PresentationFormat>On-screen Show (16:9)</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Berrylishious design template</vt:lpstr>
      <vt:lpstr>Alpine Pearls</vt:lpstr>
      <vt:lpstr>Learning Outcomes</vt:lpstr>
      <vt:lpstr>Background</vt:lpstr>
      <vt:lpstr>Member Destinations</vt:lpstr>
      <vt:lpstr>Alpine Pearls Stakeholders</vt:lpstr>
      <vt:lpstr>Arrivals &amp; Overnights</vt:lpstr>
      <vt:lpstr>Organisational Chart</vt:lpstr>
      <vt:lpstr>Study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uqpbenck</cp:lastModifiedBy>
  <cp:revision>111</cp:revision>
  <cp:lastPrinted>2012-10-22T17:26:30Z</cp:lastPrinted>
  <dcterms:created xsi:type="dcterms:W3CDTF">2012-10-22T00:42:01Z</dcterms:created>
  <dcterms:modified xsi:type="dcterms:W3CDTF">2013-07-01T11:22:10Z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