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260" r:id="rId3"/>
    <p:sldId id="261" r:id="rId4"/>
    <p:sldId id="262" r:id="rId5"/>
    <p:sldId id="263" r:id="rId6"/>
    <p:sldId id="264" r:id="rId7"/>
    <p:sldId id="265" r:id="rId8"/>
    <p:sldId id="266" r:id="rId9"/>
    <p:sldId id="267" r:id="rId10"/>
    <p:sldId id="268" r:id="rId11"/>
    <p:sldId id="269" r:id="rId12"/>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538"/>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3" autoAdjust="0"/>
    <p:restoredTop sz="94660"/>
  </p:normalViewPr>
  <p:slideViewPr>
    <p:cSldViewPr snapToGrid="0">
      <p:cViewPr>
        <p:scale>
          <a:sx n="120" d="100"/>
          <a:sy n="120" d="100"/>
        </p:scale>
        <p:origin x="-1746" y="-210"/>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7/1/2013</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213485E-172C-45B2-AD52-62B24C8BE908}" type="datetimeFigureOut">
              <a:rPr lang="en-AU" smtClean="0"/>
              <a:t>1/07/2013</a:t>
            </a:fld>
            <a:endParaRPr lang="en-AU"/>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F864D3-5F54-4A5F-9A60-0CC104501B91}" type="slidenum">
              <a:rPr lang="en-AU" smtClean="0"/>
              <a:t>‹#›</a:t>
            </a:fld>
            <a:endParaRPr lang="en-AU"/>
          </a:p>
        </p:txBody>
      </p:sp>
    </p:spTree>
    <p:extLst>
      <p:ext uri="{BB962C8B-B14F-4D97-AF65-F5344CB8AC3E}">
        <p14:creationId xmlns:p14="http://schemas.microsoft.com/office/powerpoint/2010/main" val="252982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80" y="0"/>
            <a:ext cx="9158400" cy="2949934"/>
          </a:xfrm>
          <a:prstGeom prst="rect">
            <a:avLst/>
          </a:prstGeom>
        </p:spPr>
      </p:pic>
      <p:pic>
        <p:nvPicPr>
          <p:cNvPr id="9" name="Picture 3"/>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50024" b="9811"/>
          <a:stretch/>
        </p:blipFill>
        <p:spPr bwMode="auto">
          <a:xfrm>
            <a:off x="-13826" y="2384754"/>
            <a:ext cx="9157826" cy="2758745"/>
          </a:xfrm>
          <a:prstGeom prst="rect">
            <a:avLst/>
          </a:prstGeom>
          <a:noFill/>
          <a:ln>
            <a:noFill/>
          </a:ln>
          <a:effectLst>
            <a:outerShdw blurRad="190500" dist="76200" dir="16200000" algn="ctr" rotWithShape="0">
              <a:schemeClr val="tx1">
                <a:alpha val="8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304800" y="3331772"/>
            <a:ext cx="8458200" cy="35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itle 6"/>
          <p:cNvSpPr>
            <a:spLocks noGrp="1"/>
          </p:cNvSpPr>
          <p:nvPr>
            <p:ph type="title"/>
          </p:nvPr>
        </p:nvSpPr>
        <p:spPr>
          <a:xfrm>
            <a:off x="304800" y="2885832"/>
            <a:ext cx="8001000" cy="429862"/>
          </a:xfrm>
        </p:spPr>
        <p:txBody>
          <a:bodyPr/>
          <a:lstStyle/>
          <a:p>
            <a:r>
              <a:rPr lang="en-US" dirty="0" smtClean="0"/>
              <a:t>Click to edit Master title style</a:t>
            </a:r>
            <a:endParaRPr lang="en-AU" dirty="0"/>
          </a:p>
        </p:txBody>
      </p:sp>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4381" y="4085830"/>
            <a:ext cx="657750" cy="6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6859" y="4072305"/>
            <a:ext cx="1181000" cy="7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88622" y="4140979"/>
            <a:ext cx="1171164" cy="55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3403531" y="4822274"/>
            <a:ext cx="5514651" cy="261610"/>
          </a:xfrm>
          <a:prstGeom prst="rect">
            <a:avLst/>
          </a:prstGeom>
          <a:noFill/>
        </p:spPr>
        <p:txBody>
          <a:bodyPr wrap="none" rtlCol="0">
            <a:spAutoFit/>
          </a:bodyPr>
          <a:lstStyle/>
          <a:p>
            <a:pPr algn="r"/>
            <a:r>
              <a:rPr lang="en-US" sz="1100" dirty="0" smtClean="0">
                <a:latin typeface="Calibri" pitchFamily="34" charset="0"/>
              </a:rPr>
              <a:t>© Benckendorff &amp; Lund-</a:t>
            </a:r>
            <a:r>
              <a:rPr lang="en-US" sz="1100" dirty="0" err="1" smtClean="0">
                <a:latin typeface="Calibri" pitchFamily="34" charset="0"/>
              </a:rPr>
              <a:t>Durlacher</a:t>
            </a:r>
            <a:r>
              <a:rPr lang="en-US" sz="1100" dirty="0">
                <a:latin typeface="Calibri" pitchFamily="34" charset="0"/>
              </a:rPr>
              <a:t> </a:t>
            </a:r>
            <a:r>
              <a:rPr lang="en-US" sz="1100" dirty="0" smtClean="0">
                <a:latin typeface="Calibri" pitchFamily="34" charset="0"/>
              </a:rPr>
              <a:t>(</a:t>
            </a:r>
            <a:r>
              <a:rPr lang="en-US" sz="1100" dirty="0" err="1" smtClean="0">
                <a:latin typeface="Calibri" pitchFamily="34" charset="0"/>
              </a:rPr>
              <a:t>Eds</a:t>
            </a:r>
            <a:r>
              <a:rPr lang="en-US" sz="1100" dirty="0" smtClean="0">
                <a:latin typeface="Calibri" pitchFamily="34" charset="0"/>
              </a:rPr>
              <a:t>) </a:t>
            </a:r>
            <a:r>
              <a:rPr lang="en-US" sz="1100" b="1" dirty="0" smtClean="0">
                <a:solidFill>
                  <a:srgbClr val="376538"/>
                </a:solidFill>
                <a:latin typeface="Calibri" pitchFamily="34" charset="0"/>
              </a:rPr>
              <a:t>International Cases in Sustainable Travel &amp; Tourism</a:t>
            </a:r>
            <a:endParaRPr lang="en-US" sz="1100" b="1" dirty="0">
              <a:solidFill>
                <a:srgbClr val="376538"/>
              </a:solidFill>
              <a:latin typeface="Calibri" pitchFamily="34" charset="0"/>
            </a:endParaRPr>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4806086"/>
            <a:ext cx="2133600" cy="199302"/>
          </a:xfrm>
        </p:spPr>
        <p:txBody>
          <a:bodyPr/>
          <a:lstStyle>
            <a:lvl1pPr>
              <a:defRPr/>
            </a:lvl1pPr>
          </a:lstStyle>
          <a:p>
            <a:fld id="{CA519284-E648-4D87-9771-7975855ECF80}" type="slidenum">
              <a:rPr lang="en-US"/>
              <a:pPr/>
              <a:t>‹#›</a:t>
            </a:fld>
            <a:endParaRPr lang="en-US"/>
          </a:p>
        </p:txBody>
      </p:sp>
      <p:sp>
        <p:nvSpPr>
          <p:cNvPr id="8" name="Title 7"/>
          <p:cNvSpPr>
            <a:spLocks noGrp="1"/>
          </p:cNvSpPr>
          <p:nvPr>
            <p:ph type="title"/>
          </p:nvPr>
        </p:nvSpPr>
        <p:spPr/>
        <p:txBody>
          <a:bodyPr/>
          <a:lstStyle/>
          <a:p>
            <a:r>
              <a:rPr lang="en-US" smtClean="0"/>
              <a:t>Click to edit Master title style</a:t>
            </a:r>
            <a:endParaRPr lang="en-AU"/>
          </a:p>
        </p:txBody>
      </p:sp>
      <p:sp>
        <p:nvSpPr>
          <p:cNvPr id="10" name="Content Placeholder 9"/>
          <p:cNvSpPr>
            <a:spLocks noGrp="1"/>
          </p:cNvSpPr>
          <p:nvPr>
            <p:ph sz="quarter" idx="13"/>
          </p:nvPr>
        </p:nvSpPr>
        <p:spPr>
          <a:xfrm>
            <a:off x="849313" y="754063"/>
            <a:ext cx="7986712" cy="3876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049" y="753466"/>
            <a:ext cx="3930091"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753466"/>
            <a:ext cx="3913632"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9302" y="792900"/>
            <a:ext cx="3913632"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9302" y="1345997"/>
            <a:ext cx="3913632"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9979" y="792900"/>
            <a:ext cx="397580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9979" y="1345997"/>
            <a:ext cx="3975808"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708649" y="4798771"/>
            <a:ext cx="2133600" cy="221248"/>
          </a:xfrm>
        </p:spPr>
        <p:txBody>
          <a:bodyPr/>
          <a:lstStyle>
            <a:lvl1pPr>
              <a:defRPr/>
            </a:lvl1pPr>
          </a:lstStyle>
          <a:p>
            <a:fld id="{E1013306-FE83-4F60-8498-80E898BED37C}" type="slidenum">
              <a:rPr lang="en-US"/>
              <a:pPr/>
              <a:t>‹#›</a:t>
            </a:fld>
            <a:endParaRPr lang="en-US"/>
          </a:p>
        </p:txBody>
      </p:sp>
      <p:sp>
        <p:nvSpPr>
          <p:cNvPr id="10" name="Title 9"/>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71450"/>
            <a:ext cx="800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38200" y="742950"/>
            <a:ext cx="8001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5224" y="4798771"/>
            <a:ext cx="2133600" cy="22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latin typeface="Calibri" pitchFamily="34" charset="0"/>
              </a:defRPr>
            </a:lvl1pPr>
          </a:lstStyle>
          <a:p>
            <a:fld id="{F5AF11E3-5AEA-439E-88D2-08E5A4FC1BE9}" type="slidenum">
              <a:rPr lang="en-US" smtClean="0"/>
              <a:pPr/>
              <a:t>‹#›</a:t>
            </a:fld>
            <a:endParaRPr lang="en-US"/>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824334" cy="5143500"/>
          </a:xfrm>
          <a:prstGeom prst="rect">
            <a:avLst/>
          </a:prstGeom>
        </p:spPr>
      </p:pic>
      <p:pic>
        <p:nvPicPr>
          <p:cNvPr id="9"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5289" y="4740249"/>
            <a:ext cx="321378" cy="3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125110" y="4761196"/>
            <a:ext cx="5315447" cy="276999"/>
          </a:xfrm>
          <a:prstGeom prst="rect">
            <a:avLst/>
          </a:prstGeom>
        </p:spPr>
        <p:txBody>
          <a:bodyPr wrap="square">
            <a:spAutoFit/>
          </a:bodyPr>
          <a:lstStyle/>
          <a:p>
            <a:r>
              <a:rPr lang="en-AU" sz="1200" b="1" dirty="0" smtClean="0">
                <a:solidFill>
                  <a:srgbClr val="376538"/>
                </a:solidFill>
                <a:latin typeface="+mj-lt"/>
              </a:rPr>
              <a:t>International Cases in Sustainable Travel &amp; Tourism</a:t>
            </a:r>
            <a:endParaRPr lang="en-US" sz="1200" b="1" dirty="0">
              <a:solidFill>
                <a:srgbClr val="376538"/>
              </a:solidFill>
              <a:latin typeface="+mj-lt"/>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Lst>
  <p:transition spd="med">
    <p:fade thruBlk="1"/>
  </p:transition>
  <p:hf hdr="0" dt="0"/>
  <p:txStyles>
    <p:titleStyle>
      <a:lvl1pPr algn="l" rtl="0" eaLnBrk="1" fontAlgn="base" hangingPunct="1">
        <a:spcBef>
          <a:spcPct val="0"/>
        </a:spcBef>
        <a:spcAft>
          <a:spcPct val="0"/>
        </a:spcAft>
        <a:defRPr sz="3600" b="1">
          <a:solidFill>
            <a:srgbClr val="376538"/>
          </a:solidFill>
          <a:latin typeface="Calibri" pitchFamily="34" charset="0"/>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ts val="500"/>
        </a:spcBef>
        <a:spcAft>
          <a:spcPct val="0"/>
        </a:spcAft>
        <a:buClr>
          <a:srgbClr val="376538"/>
        </a:buClr>
        <a:buFont typeface="Brush Script MT" pitchFamily="66" charset="0"/>
        <a:buChar char="O"/>
        <a:defRPr sz="2800" b="0">
          <a:solidFill>
            <a:schemeClr val="tx1"/>
          </a:solidFill>
          <a:latin typeface="Calibri" pitchFamily="34" charset="0"/>
          <a:ea typeface="+mn-ea"/>
          <a:cs typeface="+mn-cs"/>
        </a:defRPr>
      </a:lvl1pPr>
      <a:lvl2pPr marL="742950" indent="-285750" algn="l" rtl="0" eaLnBrk="1" fontAlgn="base" hangingPunct="1">
        <a:spcBef>
          <a:spcPts val="500"/>
        </a:spcBef>
        <a:spcAft>
          <a:spcPct val="0"/>
        </a:spcAft>
        <a:buChar char="–"/>
        <a:defRPr sz="2400" b="0">
          <a:solidFill>
            <a:schemeClr val="tx1"/>
          </a:solidFill>
          <a:latin typeface="Calibri" pitchFamily="34" charset="0"/>
        </a:defRPr>
      </a:lvl2pPr>
      <a:lvl3pPr marL="1143000" indent="-228600" algn="l" rtl="0" eaLnBrk="1" fontAlgn="base" hangingPunct="1">
        <a:spcBef>
          <a:spcPts val="500"/>
        </a:spcBef>
        <a:spcAft>
          <a:spcPct val="0"/>
        </a:spcAft>
        <a:buChar char="•"/>
        <a:defRPr sz="2000" b="0">
          <a:solidFill>
            <a:schemeClr val="tx1"/>
          </a:solidFill>
          <a:latin typeface="Calibri" pitchFamily="34" charset="0"/>
        </a:defRPr>
      </a:lvl3pPr>
      <a:lvl4pPr marL="1600200" indent="-228600" algn="l" rtl="0" eaLnBrk="1" fontAlgn="base" hangingPunct="1">
        <a:spcBef>
          <a:spcPts val="500"/>
        </a:spcBef>
        <a:spcAft>
          <a:spcPct val="0"/>
        </a:spcAft>
        <a:buChar char="–"/>
        <a:defRPr b="0">
          <a:solidFill>
            <a:schemeClr val="tx1"/>
          </a:solidFill>
          <a:latin typeface="Calibri" pitchFamily="34" charset="0"/>
        </a:defRPr>
      </a:lvl4pPr>
      <a:lvl5pPr marL="2057400" indent="-228600" algn="l" rtl="0" eaLnBrk="1" fontAlgn="base" hangingPunct="1">
        <a:spcBef>
          <a:spcPts val="500"/>
        </a:spcBef>
        <a:spcAft>
          <a:spcPct val="0"/>
        </a:spcAft>
        <a:buChar char="»"/>
        <a:defRPr b="0">
          <a:solidFill>
            <a:schemeClr val="tx1"/>
          </a:solidFill>
          <a:latin typeface="Calibri" pitchFamily="34" charset="0"/>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t>Tourism </a:t>
            </a:r>
            <a:r>
              <a:rPr lang="en-AU" b="1" dirty="0" smtClean="0"/>
              <a:t>&amp; the </a:t>
            </a:r>
            <a:r>
              <a:rPr lang="en-AU" b="1" dirty="0"/>
              <a:t>Great Barrier Reef</a:t>
            </a:r>
          </a:p>
        </p:txBody>
      </p:sp>
      <p:sp>
        <p:nvSpPr>
          <p:cNvPr id="3" name="Subtitle 2"/>
          <p:cNvSpPr>
            <a:spLocks noGrp="1"/>
          </p:cNvSpPr>
          <p:nvPr>
            <p:ph type="subTitle" idx="1"/>
          </p:nvPr>
        </p:nvSpPr>
        <p:spPr/>
        <p:txBody>
          <a:bodyPr>
            <a:normAutofit fontScale="92500" lnSpcReduction="10000"/>
          </a:bodyPr>
          <a:lstStyle/>
          <a:p>
            <a:r>
              <a:rPr lang="de-DE" dirty="0"/>
              <a:t> Healthy </a:t>
            </a:r>
            <a:r>
              <a:rPr lang="de-DE" dirty="0" smtClean="0"/>
              <a:t>Reef, Healthy </a:t>
            </a:r>
            <a:r>
              <a:rPr lang="de-DE" dirty="0"/>
              <a:t>Industry</a:t>
            </a:r>
            <a:endParaRPr lang="en-AU" dirty="0"/>
          </a:p>
        </p:txBody>
      </p:sp>
      <p:sp>
        <p:nvSpPr>
          <p:cNvPr id="4" name="TextBox 3"/>
          <p:cNvSpPr txBox="1"/>
          <p:nvPr/>
        </p:nvSpPr>
        <p:spPr>
          <a:xfrm>
            <a:off x="303244" y="3813574"/>
            <a:ext cx="4611519" cy="646331"/>
          </a:xfrm>
          <a:prstGeom prst="rect">
            <a:avLst/>
          </a:prstGeom>
          <a:noFill/>
        </p:spPr>
        <p:txBody>
          <a:bodyPr wrap="none" rtlCol="0">
            <a:spAutoFit/>
          </a:bodyPr>
          <a:lstStyle/>
          <a:p>
            <a:r>
              <a:rPr lang="en-GB" dirty="0">
                <a:solidFill>
                  <a:srgbClr val="376538"/>
                </a:solidFill>
                <a:latin typeface="+mj-lt"/>
              </a:rPr>
              <a:t>Chris Briggs, </a:t>
            </a:r>
            <a:r>
              <a:rPr lang="en-GB" dirty="0" smtClean="0">
                <a:solidFill>
                  <a:srgbClr val="376538"/>
                </a:solidFill>
                <a:latin typeface="+mj-lt"/>
              </a:rPr>
              <a:t>Gianna </a:t>
            </a:r>
            <a:r>
              <a:rPr lang="en-GB" dirty="0">
                <a:solidFill>
                  <a:srgbClr val="376538"/>
                </a:solidFill>
                <a:latin typeface="+mj-lt"/>
              </a:rPr>
              <a:t>Moscardo, </a:t>
            </a:r>
            <a:r>
              <a:rPr lang="en-GB" dirty="0" smtClean="0">
                <a:solidFill>
                  <a:srgbClr val="376538"/>
                </a:solidFill>
                <a:latin typeface="+mj-lt"/>
              </a:rPr>
              <a:t>Laurie </a:t>
            </a:r>
            <a:r>
              <a:rPr lang="en-GB" dirty="0">
                <a:solidFill>
                  <a:srgbClr val="376538"/>
                </a:solidFill>
                <a:latin typeface="+mj-lt"/>
              </a:rPr>
              <a:t>Murphy</a:t>
            </a:r>
            <a:r>
              <a:rPr lang="en-GB" dirty="0" smtClean="0">
                <a:solidFill>
                  <a:srgbClr val="376538"/>
                </a:solidFill>
                <a:latin typeface="+mj-lt"/>
              </a:rPr>
              <a:t>, </a:t>
            </a:r>
            <a:br>
              <a:rPr lang="en-GB" dirty="0" smtClean="0">
                <a:solidFill>
                  <a:srgbClr val="376538"/>
                </a:solidFill>
                <a:latin typeface="+mj-lt"/>
              </a:rPr>
            </a:br>
            <a:r>
              <a:rPr lang="en-GB" dirty="0" smtClean="0">
                <a:solidFill>
                  <a:srgbClr val="376538"/>
                </a:solidFill>
                <a:latin typeface="+mj-lt"/>
              </a:rPr>
              <a:t>Margaret </a:t>
            </a:r>
            <a:r>
              <a:rPr lang="en-GB" dirty="0">
                <a:solidFill>
                  <a:srgbClr val="376538"/>
                </a:solidFill>
                <a:latin typeface="+mj-lt"/>
              </a:rPr>
              <a:t>Gooch, </a:t>
            </a:r>
            <a:r>
              <a:rPr lang="en-GB" dirty="0" smtClean="0">
                <a:solidFill>
                  <a:srgbClr val="376538"/>
                </a:solidFill>
                <a:latin typeface="+mj-lt"/>
              </a:rPr>
              <a:t>Brian King</a:t>
            </a:r>
            <a:endParaRPr lang="en-GB" dirty="0">
              <a:solidFill>
                <a:srgbClr val="376538"/>
              </a:solidFill>
              <a:latin typeface="+mj-lt"/>
            </a:endParaRPr>
          </a:p>
        </p:txBody>
      </p:sp>
    </p:spTree>
    <p:extLst>
      <p:ext uri="{BB962C8B-B14F-4D97-AF65-F5344CB8AC3E}">
        <p14:creationId xmlns:p14="http://schemas.microsoft.com/office/powerpoint/2010/main" val="381917154"/>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Future Outlook</a:t>
            </a:r>
            <a:endParaRPr lang="en-AU" dirty="0"/>
          </a:p>
        </p:txBody>
      </p:sp>
      <p:sp>
        <p:nvSpPr>
          <p:cNvPr id="3" name="Content Placeholder 2"/>
          <p:cNvSpPr>
            <a:spLocks noGrp="1"/>
          </p:cNvSpPr>
          <p:nvPr>
            <p:ph idx="13"/>
          </p:nvPr>
        </p:nvSpPr>
        <p:spPr>
          <a:xfrm>
            <a:off x="849313" y="754063"/>
            <a:ext cx="7986712" cy="3876675"/>
          </a:xfrm>
        </p:spPr>
        <p:txBody>
          <a:bodyPr>
            <a:noAutofit/>
          </a:bodyPr>
          <a:lstStyle/>
          <a:p>
            <a:r>
              <a:rPr lang="en-AU" sz="1300" dirty="0" smtClean="0"/>
              <a:t>The Great Barrier Reef is recognised as one of the world's best managed coral reef ecosystems and is likely to survive accumulating risks better than most other reef systems. </a:t>
            </a:r>
          </a:p>
          <a:p>
            <a:r>
              <a:rPr lang="en-AU" sz="1300" dirty="0" smtClean="0"/>
              <a:t>The longer term outlook for the GBR has deteriorated in the face of climate change, declining water quality (through runoff from catchments) and habitat losses associated with coastal developments (Great Barrier Reef Outlook Report 2009).</a:t>
            </a:r>
          </a:p>
          <a:p>
            <a:r>
              <a:rPr lang="en-AU" sz="1300" dirty="0" smtClean="0"/>
              <a:t>One approach to reversing this negative trend is through strengthening partnerships and stewardship arrangements that the GBRMPA has developed with the tourism industry. </a:t>
            </a:r>
          </a:p>
          <a:p>
            <a:r>
              <a:rPr lang="en-AU" sz="1300" dirty="0" smtClean="0"/>
              <a:t>A long-term sustainable development plan is being implemented for the Great Barrier Reef Region as a result of a recent strategic assessment by the Australian and Queensland Governments. The plan provides greater certainty for industry and management decision-makers, while ensuring the ongoing protection of World Heritage values.  </a:t>
            </a:r>
          </a:p>
          <a:p>
            <a:r>
              <a:rPr lang="en-AU" sz="1300" dirty="0" smtClean="0"/>
              <a:t>An ongoing challenge will be maintaining the lines of communication between GBRMPA and the tourism industry which foster stewardship and partnerships in the face of increasingly constrained budgets and the demands associated with managing multiple partnership programs. Budget cuts have led to less frequent meetings and fewer dedicated staff to focus on maintaining positive inter-personal relationships with members of the tourism industry.  </a:t>
            </a:r>
          </a:p>
          <a:p>
            <a:r>
              <a:rPr lang="en-AU" sz="1300" dirty="0" smtClean="0"/>
              <a:t>In the future there will be greater reliance on the goodwill of peak industry bodies such as the Australian Marine Park Tourism Operators (AMPTO) – to play the role of Reef champions.</a:t>
            </a:r>
            <a:endParaRPr lang="en-AU" sz="1300" dirty="0"/>
          </a:p>
        </p:txBody>
      </p:sp>
    </p:spTree>
    <p:extLst>
      <p:ext uri="{BB962C8B-B14F-4D97-AF65-F5344CB8AC3E}">
        <p14:creationId xmlns:p14="http://schemas.microsoft.com/office/powerpoint/2010/main" val="322319838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Study Questions</a:t>
            </a:r>
            <a:endParaRPr lang="en-AU" dirty="0"/>
          </a:p>
        </p:txBody>
      </p:sp>
      <p:sp>
        <p:nvSpPr>
          <p:cNvPr id="3" name="Content Placeholder 2"/>
          <p:cNvSpPr>
            <a:spLocks noGrp="1"/>
          </p:cNvSpPr>
          <p:nvPr>
            <p:ph idx="13"/>
          </p:nvPr>
        </p:nvSpPr>
        <p:spPr>
          <a:xfrm>
            <a:off x="849313" y="754063"/>
            <a:ext cx="7986712" cy="3876675"/>
          </a:xfrm>
        </p:spPr>
        <p:txBody>
          <a:bodyPr>
            <a:noAutofit/>
          </a:bodyPr>
          <a:lstStyle/>
          <a:p>
            <a:pPr lvl="0">
              <a:buFont typeface="+mj-lt"/>
              <a:buAutoNum type="arabicPeriod"/>
            </a:pPr>
            <a:r>
              <a:rPr lang="en-AU" sz="1300" dirty="0" smtClean="0"/>
              <a:t>Though national parks have been around for over a century, the Great Barrier Reef Marine Park was one of the world’s first marine parks. This case has highlighted the proactive leadership role of GBRMPA. How would you rate the progress that the Authority has achieved to date in balancing tourism development with environmental protection relative to the record of more recently established marine park authorities in other jurisdictions?</a:t>
            </a:r>
          </a:p>
          <a:p>
            <a:pPr lvl="0">
              <a:buFont typeface="+mj-lt"/>
              <a:buAutoNum type="arabicPeriod"/>
            </a:pPr>
            <a:r>
              <a:rPr lang="en-AU" sz="1300" dirty="0" smtClean="0"/>
              <a:t>What are the different challenges associated with areas of the Marine Park where there is a high concentration of tourism related activity (</a:t>
            </a:r>
            <a:r>
              <a:rPr lang="en-AU" sz="1300" dirty="0" err="1" smtClean="0"/>
              <a:t>eg</a:t>
            </a:r>
            <a:r>
              <a:rPr lang="en-AU" sz="1300" dirty="0" smtClean="0"/>
              <a:t>. Cairns, Port Douglas and the Whitsundays) and less accessible and frequented areas?</a:t>
            </a:r>
          </a:p>
          <a:p>
            <a:pPr lvl="0">
              <a:buFont typeface="+mj-lt"/>
              <a:buAutoNum type="arabicPeriod"/>
            </a:pPr>
            <a:r>
              <a:rPr lang="en-AU" sz="1300" dirty="0" smtClean="0"/>
              <a:t>Identify which of the challenges that are confronting the Marine Park to the year 2050 can be addressed through collective action by or with tourism industry operators and which challenges are less susceptible to their influence.</a:t>
            </a:r>
          </a:p>
          <a:p>
            <a:pPr lvl="0">
              <a:buFont typeface="+mj-lt"/>
              <a:buAutoNum type="arabicPeriod"/>
            </a:pPr>
            <a:r>
              <a:rPr lang="en-AU" sz="1300" dirty="0" smtClean="0"/>
              <a:t>Whilst climate change looms as a particular medium to long term challenge, other unpredictable crises and emergencies may arise with little warning. These may or may not be associated with climate change. Suggest a crisis type situation that might arise in the Marine Park and how a concerted response might help to remedy the situation with particular reference to any tourism-related implications. What roles would you attribute to the relevant public authorities and to tourism operators in this scenario? Prepare an evaluative report which summarises what occurred, the remedies that were adopted and the extent to which the problem was mitigated. </a:t>
            </a:r>
          </a:p>
        </p:txBody>
      </p:sp>
    </p:spTree>
    <p:extLst>
      <p:ext uri="{BB962C8B-B14F-4D97-AF65-F5344CB8AC3E}">
        <p14:creationId xmlns:p14="http://schemas.microsoft.com/office/powerpoint/2010/main" val="2519843884"/>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Learning Outcomes</a:t>
            </a:r>
            <a:endParaRPr lang="en-AU" dirty="0"/>
          </a:p>
        </p:txBody>
      </p:sp>
      <p:sp>
        <p:nvSpPr>
          <p:cNvPr id="3" name="Content Placeholder 2"/>
          <p:cNvSpPr>
            <a:spLocks noGrp="1"/>
          </p:cNvSpPr>
          <p:nvPr>
            <p:ph idx="13"/>
          </p:nvPr>
        </p:nvSpPr>
        <p:spPr>
          <a:xfrm>
            <a:off x="849313" y="754063"/>
            <a:ext cx="7986712" cy="3876675"/>
          </a:xfrm>
        </p:spPr>
        <p:txBody>
          <a:bodyPr>
            <a:noAutofit/>
          </a:bodyPr>
          <a:lstStyle/>
          <a:p>
            <a:pPr marL="0" indent="0">
              <a:buNone/>
            </a:pPr>
            <a:r>
              <a:rPr lang="en-AU" sz="1600" dirty="0" smtClean="0"/>
              <a:t>After completing this case study learners should be able to: </a:t>
            </a:r>
          </a:p>
          <a:p>
            <a:pPr marL="514350" indent="-514350">
              <a:buFont typeface="+mj-lt"/>
              <a:buAutoNum type="arabicPeriod"/>
            </a:pPr>
            <a:r>
              <a:rPr lang="en-AU" sz="1600" dirty="0" smtClean="0"/>
              <a:t>define the key collaborative concepts that apply to the management of relationships between tourism and environmental protection;</a:t>
            </a:r>
          </a:p>
          <a:p>
            <a:pPr marL="514350" indent="-514350">
              <a:buFont typeface="+mj-lt"/>
              <a:buAutoNum type="arabicPeriod"/>
            </a:pPr>
            <a:r>
              <a:rPr lang="en-AU" sz="1600" dirty="0" smtClean="0"/>
              <a:t>identify the critical factors that contribute to the operation of effective partnerships for tourism in protected areas;</a:t>
            </a:r>
          </a:p>
          <a:p>
            <a:pPr marL="514350" indent="-514350">
              <a:buFont typeface="+mj-lt"/>
              <a:buAutoNum type="arabicPeriod"/>
            </a:pPr>
            <a:r>
              <a:rPr lang="en-AU" sz="1600" dirty="0" smtClean="0"/>
              <a:t>outline the progress that has been made by the Great Barrier Reef Marine Park Authority since its establishment in balancing the needs of visitors and of the natural environment;</a:t>
            </a:r>
          </a:p>
          <a:p>
            <a:pPr marL="514350" indent="-514350">
              <a:buFont typeface="+mj-lt"/>
              <a:buAutoNum type="arabicPeriod"/>
            </a:pPr>
            <a:r>
              <a:rPr lang="en-AU" sz="1600" dirty="0" smtClean="0"/>
              <a:t>explain how various partnership programs with stakeholders generally, and with the tourism sector in particular, can contribute to the maintenance of heritage values within a marine park setting; and</a:t>
            </a:r>
          </a:p>
          <a:p>
            <a:pPr marL="514350" indent="-514350">
              <a:buFont typeface="+mj-lt"/>
              <a:buAutoNum type="arabicPeriod"/>
            </a:pPr>
            <a:r>
              <a:rPr lang="en-AU" sz="1600" dirty="0" smtClean="0"/>
              <a:t>describe the actions that will be required to ensure a positive future for the Barrier Reef to the year 2050.</a:t>
            </a:r>
          </a:p>
        </p:txBody>
      </p:sp>
    </p:spTree>
    <p:extLst>
      <p:ext uri="{BB962C8B-B14F-4D97-AF65-F5344CB8AC3E}">
        <p14:creationId xmlns:p14="http://schemas.microsoft.com/office/powerpoint/2010/main" val="2313328658"/>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Background</a:t>
            </a:r>
            <a:endParaRPr lang="en-AU" dirty="0"/>
          </a:p>
        </p:txBody>
      </p:sp>
      <p:sp>
        <p:nvSpPr>
          <p:cNvPr id="3" name="Content Placeholder 2"/>
          <p:cNvSpPr>
            <a:spLocks noGrp="1"/>
          </p:cNvSpPr>
          <p:nvPr>
            <p:ph idx="13"/>
          </p:nvPr>
        </p:nvSpPr>
        <p:spPr>
          <a:xfrm>
            <a:off x="849313" y="754063"/>
            <a:ext cx="7986712" cy="3876675"/>
          </a:xfrm>
        </p:spPr>
        <p:txBody>
          <a:bodyPr>
            <a:noAutofit/>
          </a:bodyPr>
          <a:lstStyle/>
          <a:p>
            <a:r>
              <a:rPr lang="en-AU" sz="1600" dirty="0" smtClean="0"/>
              <a:t>In 1975, the Australian Government established the Great Barrier Reef Marine Park Authority (GBRMPA) to protect the Great Barrier Reef Marine Park.</a:t>
            </a:r>
          </a:p>
          <a:p>
            <a:r>
              <a:rPr lang="en-AU" sz="1600" dirty="0" smtClean="0"/>
              <a:t>GBRMPA aims to provide for the long-term protection, ecologically sustainable use, and understanding and enjoyment of the Great Barrier Reef (GBR) </a:t>
            </a:r>
          </a:p>
          <a:p>
            <a:r>
              <a:rPr lang="en-AU" sz="1600" dirty="0" smtClean="0"/>
              <a:t>The Marine Park supports a variety of uses, particularly tourism, and is an integral part of the lifestyles and livelihoods of communities along the GBR coast.</a:t>
            </a:r>
          </a:p>
          <a:p>
            <a:r>
              <a:rPr lang="en-AU" sz="1600" dirty="0" smtClean="0"/>
              <a:t>Marine Tourism has become the GBR’s largest reef-based industry. </a:t>
            </a:r>
          </a:p>
          <a:p>
            <a:r>
              <a:rPr lang="en-AU" sz="1600" dirty="0" smtClean="0"/>
              <a:t>GBR is a major attraction for both international and Australian visitors, attracting more than 1.9 million visitors annually, contributing more than AUD 5 billion to the Australian economy and generating 64,000 jobs. </a:t>
            </a:r>
          </a:p>
          <a:p>
            <a:r>
              <a:rPr lang="en-AU" sz="1600" dirty="0" smtClean="0"/>
              <a:t>Currently 400 active tourism operators operate across the Marine Park.</a:t>
            </a:r>
          </a:p>
          <a:p>
            <a:r>
              <a:rPr lang="en-AU" sz="1600" dirty="0" smtClean="0"/>
              <a:t>Visitor experiences include beachcombing, diving, whale watching, boating, fishing, and island resort stays.  </a:t>
            </a:r>
            <a:endParaRPr lang="en-US" sz="1600" dirty="0" smtClean="0"/>
          </a:p>
          <a:p>
            <a:endParaRPr lang="en-US" sz="1600" dirty="0" smtClean="0"/>
          </a:p>
          <a:p>
            <a:endParaRPr lang="en-US" sz="1600" dirty="0" smtClean="0"/>
          </a:p>
          <a:p>
            <a:endParaRPr lang="en-US" sz="1600" dirty="0" smtClean="0"/>
          </a:p>
        </p:txBody>
      </p:sp>
    </p:spTree>
    <p:extLst>
      <p:ext uri="{BB962C8B-B14F-4D97-AF65-F5344CB8AC3E}">
        <p14:creationId xmlns:p14="http://schemas.microsoft.com/office/powerpoint/2010/main" val="1077587560"/>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a:t>
            </a:r>
            <a:endParaRPr lang="en-AU" dirty="0"/>
          </a:p>
        </p:txBody>
      </p:sp>
      <p:pic>
        <p:nvPicPr>
          <p:cNvPr id="7" name="Picture 11" descr="E:\BESTpwerpoint\gbrmpa1135032P.jpg"/>
          <p:cNvPicPr>
            <a:picLocks noChangeArrowheads="1"/>
          </p:cNvPicPr>
          <p:nvPr/>
        </p:nvPicPr>
        <p:blipFill rotWithShape="1">
          <a:blip r:embed="rId2" cstate="print">
            <a:extLst>
              <a:ext uri="{28A0092B-C50C-407E-A947-70E740481C1C}">
                <a14:useLocalDpi xmlns:a14="http://schemas.microsoft.com/office/drawing/2010/main" val="0"/>
              </a:ext>
            </a:extLst>
          </a:blip>
          <a:srcRect t="1555" b="5830"/>
          <a:stretch/>
        </p:blipFill>
        <p:spPr bwMode="auto">
          <a:xfrm>
            <a:off x="1087299" y="854501"/>
            <a:ext cx="3810000" cy="2352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p:cNvSpPr/>
          <p:nvPr/>
        </p:nvSpPr>
        <p:spPr>
          <a:xfrm>
            <a:off x="2087542" y="2742743"/>
            <a:ext cx="5354879" cy="1938992"/>
          </a:xfrm>
          <a:prstGeom prst="rect">
            <a:avLst/>
          </a:prstGeom>
          <a:solidFill>
            <a:srgbClr val="002060"/>
          </a:solidFill>
        </p:spPr>
        <p:txBody>
          <a:bodyPr wrap="square">
            <a:spAutoFit/>
          </a:bodyPr>
          <a:lstStyle/>
          <a:p>
            <a:pPr lvl="0"/>
            <a:r>
              <a:rPr lang="en-AU" sz="2000" b="1" dirty="0" smtClean="0">
                <a:solidFill>
                  <a:schemeClr val="bg1"/>
                </a:solidFill>
                <a:latin typeface="+mj-lt"/>
              </a:rPr>
              <a:t>World </a:t>
            </a:r>
            <a:r>
              <a:rPr lang="en-AU" sz="2000" b="1" dirty="0">
                <a:solidFill>
                  <a:schemeClr val="bg1"/>
                </a:solidFill>
                <a:latin typeface="+mj-lt"/>
              </a:rPr>
              <a:t>Heritage </a:t>
            </a:r>
            <a:r>
              <a:rPr lang="en-AU" sz="2000" b="1" dirty="0" smtClean="0">
                <a:solidFill>
                  <a:schemeClr val="bg1"/>
                </a:solidFill>
                <a:latin typeface="+mj-lt"/>
              </a:rPr>
              <a:t>Status</a:t>
            </a:r>
          </a:p>
          <a:p>
            <a:pPr lvl="0"/>
            <a:r>
              <a:rPr lang="en-AU" sz="2000" dirty="0">
                <a:solidFill>
                  <a:schemeClr val="bg1"/>
                </a:solidFill>
                <a:latin typeface="+mj-lt"/>
              </a:rPr>
              <a:t>The Great Barrier Reef </a:t>
            </a:r>
            <a:r>
              <a:rPr lang="en-AU" sz="2000" dirty="0" smtClean="0">
                <a:solidFill>
                  <a:schemeClr val="bg1"/>
                </a:solidFill>
                <a:latin typeface="+mj-lt"/>
              </a:rPr>
              <a:t>Area Stretches </a:t>
            </a:r>
            <a:r>
              <a:rPr lang="en-AU" sz="2000" dirty="0">
                <a:solidFill>
                  <a:schemeClr val="bg1"/>
                </a:solidFill>
                <a:latin typeface="+mj-lt"/>
              </a:rPr>
              <a:t>2,300 km along the Queensland coast, in Australia. It covers </a:t>
            </a:r>
            <a:r>
              <a:rPr lang="en-AU" sz="2000" dirty="0" smtClean="0">
                <a:solidFill>
                  <a:schemeClr val="bg1"/>
                </a:solidFill>
                <a:latin typeface="+mj-lt"/>
              </a:rPr>
              <a:t>348,000 </a:t>
            </a:r>
            <a:r>
              <a:rPr lang="en-AU" sz="2000" dirty="0">
                <a:solidFill>
                  <a:schemeClr val="bg1"/>
                </a:solidFill>
                <a:latin typeface="+mj-lt"/>
              </a:rPr>
              <a:t>km2 and includes more than 900 </a:t>
            </a:r>
            <a:r>
              <a:rPr lang="en-AU" sz="2000" dirty="0" smtClean="0">
                <a:solidFill>
                  <a:schemeClr val="bg1"/>
                </a:solidFill>
                <a:latin typeface="+mj-lt"/>
              </a:rPr>
              <a:t>islands. It is the world’s </a:t>
            </a:r>
            <a:r>
              <a:rPr lang="en-AU" sz="2000" dirty="0">
                <a:solidFill>
                  <a:schemeClr val="bg1"/>
                </a:solidFill>
                <a:latin typeface="+mj-lt"/>
              </a:rPr>
              <a:t>most diverse natural </a:t>
            </a:r>
            <a:r>
              <a:rPr lang="en-AU" sz="2000" dirty="0" smtClean="0">
                <a:solidFill>
                  <a:schemeClr val="bg1"/>
                </a:solidFill>
                <a:latin typeface="+mj-lt"/>
              </a:rPr>
              <a:t>ecosystem &amp; </a:t>
            </a:r>
            <a:r>
              <a:rPr lang="en-AU" sz="2000" dirty="0">
                <a:solidFill>
                  <a:schemeClr val="bg1"/>
                </a:solidFill>
                <a:latin typeface="+mj-lt"/>
              </a:rPr>
              <a:t>largest coral reef system</a:t>
            </a:r>
          </a:p>
        </p:txBody>
      </p:sp>
      <p:pic>
        <p:nvPicPr>
          <p:cNvPr id="6" name="Picture 5" descr="SDC 090213 1_Feb09_ GreatBarrierReefRegionA4.jpg"/>
          <p:cNvPicPr>
            <a:picLocks/>
          </p:cNvPicPr>
          <p:nvPr/>
        </p:nvPicPr>
        <p:blipFill rotWithShape="1">
          <a:blip r:embed="rId3" cstate="print"/>
          <a:srcRect l="6227" t="81222" r="76918" b="6581"/>
          <a:stretch/>
        </p:blipFill>
        <p:spPr bwMode="auto">
          <a:xfrm>
            <a:off x="4764698" y="1340243"/>
            <a:ext cx="1508881" cy="1627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4921491"/>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Tourism &amp; Environmental Protection</a:t>
            </a:r>
            <a:endParaRPr lang="en-AU" dirty="0"/>
          </a:p>
        </p:txBody>
      </p:sp>
      <p:sp>
        <p:nvSpPr>
          <p:cNvPr id="3" name="Content Placeholder 2"/>
          <p:cNvSpPr>
            <a:spLocks noGrp="1"/>
          </p:cNvSpPr>
          <p:nvPr>
            <p:ph idx="13"/>
          </p:nvPr>
        </p:nvSpPr>
        <p:spPr>
          <a:xfrm>
            <a:off x="849313" y="754063"/>
            <a:ext cx="7986712" cy="3876675"/>
          </a:xfrm>
        </p:spPr>
        <p:txBody>
          <a:bodyPr>
            <a:noAutofit/>
          </a:bodyPr>
          <a:lstStyle/>
          <a:p>
            <a:pPr marL="0" indent="0">
              <a:buNone/>
            </a:pPr>
            <a:r>
              <a:rPr lang="en-AU" sz="1800" dirty="0" smtClean="0"/>
              <a:t>The marine tourism industry and the Great Barrier Reef are inextricably linked – a healthy tourism industry in the Great Barrier Reef Marine Park will always need a healthy Great Barrier Reef</a:t>
            </a:r>
          </a:p>
          <a:p>
            <a:r>
              <a:rPr lang="en-AU" sz="1800" dirty="0" smtClean="0"/>
              <a:t>Tourism has direct impacts from tourist and operator actions at the site and indirect impacts from the actions of the broader  tourism system.  The GBR ecosystem can be affected by what tourists do at the reef and what they do elsewhere. This includes the coast adjacent to the GBR and overall impacts such as the carbon emissions associated with international travel (Moscardo, 2009)</a:t>
            </a:r>
          </a:p>
          <a:p>
            <a:r>
              <a:rPr lang="en-AU" sz="1800" dirty="0" smtClean="0"/>
              <a:t>Effective management of the GBR requires the support of a sustainable tourism industry</a:t>
            </a:r>
          </a:p>
          <a:p>
            <a:r>
              <a:rPr lang="en-AU" sz="1800" dirty="0" smtClean="0"/>
              <a:t>Effective collaborative partnerships between stakeholders are a necessary component of sustainable tourism planning and management (Hall, 1999) and particularly in protected area management (</a:t>
            </a:r>
            <a:r>
              <a:rPr lang="en-AU" sz="1800" dirty="0" err="1" smtClean="0"/>
              <a:t>Caffyn</a:t>
            </a:r>
            <a:r>
              <a:rPr lang="en-AU" sz="1800" dirty="0" smtClean="0"/>
              <a:t> &amp; </a:t>
            </a:r>
            <a:r>
              <a:rPr lang="en-AU" sz="1800" dirty="0" err="1" smtClean="0"/>
              <a:t>Jobbins</a:t>
            </a:r>
            <a:r>
              <a:rPr lang="en-AU" sz="1800" dirty="0" smtClean="0"/>
              <a:t>, 2003)</a:t>
            </a:r>
          </a:p>
          <a:p>
            <a:endParaRPr lang="en-AU" sz="1800" dirty="0" smtClean="0"/>
          </a:p>
          <a:p>
            <a:endParaRPr lang="en-AU" sz="1800" dirty="0"/>
          </a:p>
        </p:txBody>
      </p:sp>
    </p:spTree>
    <p:extLst>
      <p:ext uri="{BB962C8B-B14F-4D97-AF65-F5344CB8AC3E}">
        <p14:creationId xmlns:p14="http://schemas.microsoft.com/office/powerpoint/2010/main" val="2886090963"/>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Key Concepts</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229917297"/>
              </p:ext>
            </p:extLst>
          </p:nvPr>
        </p:nvGraphicFramePr>
        <p:xfrm>
          <a:off x="914399" y="787180"/>
          <a:ext cx="7898121" cy="2438400"/>
        </p:xfrm>
        <a:graphic>
          <a:graphicData uri="http://schemas.openxmlformats.org/drawingml/2006/table">
            <a:tbl>
              <a:tblPr firstRow="1" firstCol="1" bandRow="1">
                <a:tableStyleId>{F5AB1C69-6EDB-4FF4-983F-18BD219EF322}</a:tableStyleId>
              </a:tblPr>
              <a:tblGrid>
                <a:gridCol w="1921165"/>
                <a:gridCol w="5976956"/>
              </a:tblGrid>
              <a:tr h="184436">
                <a:tc>
                  <a:txBody>
                    <a:bodyPr/>
                    <a:lstStyle/>
                    <a:p>
                      <a:pPr>
                        <a:lnSpc>
                          <a:spcPct val="100000"/>
                        </a:lnSpc>
                        <a:spcAft>
                          <a:spcPts val="0"/>
                        </a:spcAft>
                      </a:pPr>
                      <a:r>
                        <a:rPr lang="en-GB" sz="1600" dirty="0">
                          <a:effectLst/>
                        </a:rPr>
                        <a:t>Concept</a:t>
                      </a:r>
                      <a:endParaRPr lang="en-AU" sz="16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a:effectLst/>
                        </a:rPr>
                        <a:t>Definition</a:t>
                      </a:r>
                      <a:endParaRPr lang="en-AU" sz="1600">
                        <a:effectLst/>
                        <a:latin typeface="Calibri"/>
                        <a:ea typeface="Calibri"/>
                        <a:cs typeface="Times New Roman"/>
                      </a:endParaRPr>
                    </a:p>
                  </a:txBody>
                  <a:tcPr marL="68580" marR="68580" marT="0" marB="0"/>
                </a:tc>
              </a:tr>
              <a:tr h="368871">
                <a:tc>
                  <a:txBody>
                    <a:bodyPr/>
                    <a:lstStyle/>
                    <a:p>
                      <a:pPr>
                        <a:lnSpc>
                          <a:spcPct val="100000"/>
                        </a:lnSpc>
                        <a:spcAft>
                          <a:spcPts val="0"/>
                        </a:spcAft>
                      </a:pPr>
                      <a:r>
                        <a:rPr lang="en-GB" sz="1600" dirty="0">
                          <a:effectLst/>
                        </a:rPr>
                        <a:t>Stakeholder</a:t>
                      </a:r>
                      <a:endParaRPr lang="en-AU" sz="16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smtClean="0">
                          <a:effectLst/>
                        </a:rPr>
                        <a:t>Any </a:t>
                      </a:r>
                      <a:r>
                        <a:rPr lang="en-GB" sz="1600" dirty="0">
                          <a:effectLst/>
                        </a:rPr>
                        <a:t>person, group, or organisation that is affected by the causes or consequences of an </a:t>
                      </a:r>
                      <a:r>
                        <a:rPr lang="en-GB" sz="1600" dirty="0" smtClean="0">
                          <a:effectLst/>
                        </a:rPr>
                        <a:t>issue </a:t>
                      </a:r>
                      <a:r>
                        <a:rPr lang="en-GB" sz="1600" dirty="0">
                          <a:effectLst/>
                        </a:rPr>
                        <a:t>(Bryson &amp; Crosby, 1992)</a:t>
                      </a:r>
                      <a:endParaRPr lang="en-AU" sz="1600" dirty="0">
                        <a:effectLst/>
                        <a:latin typeface="Calibri"/>
                        <a:ea typeface="Calibri"/>
                        <a:cs typeface="Times New Roman"/>
                      </a:endParaRPr>
                    </a:p>
                  </a:txBody>
                  <a:tcPr marL="68580" marR="68580" marT="0" marB="0"/>
                </a:tc>
              </a:tr>
              <a:tr h="737742">
                <a:tc>
                  <a:txBody>
                    <a:bodyPr/>
                    <a:lstStyle/>
                    <a:p>
                      <a:pPr>
                        <a:lnSpc>
                          <a:spcPct val="100000"/>
                        </a:lnSpc>
                        <a:spcAft>
                          <a:spcPts val="0"/>
                        </a:spcAft>
                      </a:pPr>
                      <a:r>
                        <a:rPr lang="en-GB" sz="1600">
                          <a:effectLst/>
                        </a:rPr>
                        <a:t>Collaboration (in planning &amp; management)</a:t>
                      </a:r>
                      <a:endParaRPr lang="en-AU" sz="160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A process used by organisations that relies on joint decision-making about goals, strategies and practices needed to address problems amongst a group of relevant stakeholders (adapted from Jamal &amp; </a:t>
                      </a:r>
                      <a:r>
                        <a:rPr lang="en-GB" sz="1600" dirty="0" err="1">
                          <a:effectLst/>
                        </a:rPr>
                        <a:t>Stronza</a:t>
                      </a:r>
                      <a:r>
                        <a:rPr lang="en-GB" sz="1600" dirty="0">
                          <a:effectLst/>
                        </a:rPr>
                        <a:t>, 2009).</a:t>
                      </a:r>
                      <a:endParaRPr lang="en-AU" sz="1600" dirty="0">
                        <a:effectLst/>
                        <a:latin typeface="Calibri"/>
                        <a:ea typeface="Calibri"/>
                        <a:cs typeface="Times New Roman"/>
                      </a:endParaRPr>
                    </a:p>
                  </a:txBody>
                  <a:tcPr marL="68580" marR="68580" marT="0" marB="0"/>
                </a:tc>
              </a:tr>
              <a:tr h="720630">
                <a:tc>
                  <a:txBody>
                    <a:bodyPr/>
                    <a:lstStyle/>
                    <a:p>
                      <a:pPr>
                        <a:lnSpc>
                          <a:spcPct val="100000"/>
                        </a:lnSpc>
                        <a:spcAft>
                          <a:spcPts val="0"/>
                        </a:spcAft>
                      </a:pPr>
                      <a:r>
                        <a:rPr lang="en-GB" sz="1600">
                          <a:effectLst/>
                        </a:rPr>
                        <a:t>Sustainable tourism</a:t>
                      </a:r>
                      <a:endParaRPr lang="en-AU" sz="160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smtClean="0">
                          <a:effectLst/>
                        </a:rPr>
                        <a:t>Tourism </a:t>
                      </a:r>
                      <a:r>
                        <a:rPr lang="en-GB" sz="1600" dirty="0">
                          <a:effectLst/>
                        </a:rPr>
                        <a:t>that takes full account of its current and future economic, social and environmental impacts, addressing the needs of visitors, the industry, the environment and host </a:t>
                      </a:r>
                      <a:r>
                        <a:rPr lang="en-GB" sz="1600" dirty="0" smtClean="0">
                          <a:effectLst/>
                        </a:rPr>
                        <a:t>communities (UNWTO, </a:t>
                      </a:r>
                      <a:r>
                        <a:rPr lang="en-GB" sz="1600" dirty="0" err="1">
                          <a:effectLst/>
                        </a:rPr>
                        <a:t>n.d.</a:t>
                      </a:r>
                      <a:r>
                        <a:rPr lang="en-GB" sz="1600" dirty="0">
                          <a:effectLst/>
                        </a:rPr>
                        <a:t>)</a:t>
                      </a:r>
                      <a:endParaRPr lang="en-AU" sz="1600" dirty="0">
                        <a:effectLst/>
                        <a:latin typeface="Calibri"/>
                        <a:ea typeface="Calibri"/>
                        <a:cs typeface="Times New Roman"/>
                      </a:endParaRPr>
                    </a:p>
                  </a:txBody>
                  <a:tcPr marL="68580" marR="68580" marT="0" marB="0"/>
                </a:tc>
              </a:tr>
            </a:tbl>
          </a:graphicData>
        </a:graphic>
      </p:graphicFrame>
      <p:sp>
        <p:nvSpPr>
          <p:cNvPr id="7" name="Content Placeholder 2"/>
          <p:cNvSpPr>
            <a:spLocks noGrp="1"/>
          </p:cNvSpPr>
          <p:nvPr>
            <p:ph idx="4294967295"/>
          </p:nvPr>
        </p:nvSpPr>
        <p:spPr>
          <a:xfrm>
            <a:off x="852736" y="3341769"/>
            <a:ext cx="8291264" cy="1188132"/>
          </a:xfrm>
          <a:prstGeom prst="rect">
            <a:avLst/>
          </a:prstGeom>
        </p:spPr>
        <p:txBody>
          <a:bodyPr>
            <a:noAutofit/>
          </a:bodyPr>
          <a:lstStyle/>
          <a:p>
            <a:pPr marL="0" indent="0">
              <a:spcBef>
                <a:spcPts val="500"/>
              </a:spcBef>
              <a:buNone/>
            </a:pPr>
            <a:r>
              <a:rPr lang="en-AU" sz="2000" dirty="0" smtClean="0"/>
              <a:t>Key tourism stakeholders in the GBR include:</a:t>
            </a:r>
          </a:p>
          <a:p>
            <a:pPr marL="342000">
              <a:spcBef>
                <a:spcPts val="500"/>
              </a:spcBef>
            </a:pPr>
            <a:r>
              <a:rPr lang="en-AU" sz="2000" dirty="0" smtClean="0"/>
              <a:t>the protected area management agencies, tour operators active in the area, island resort owners and managers, communities that live in or adjacent to the GBR, conservation groups and tourists</a:t>
            </a:r>
          </a:p>
          <a:p>
            <a:pPr marL="342000">
              <a:spcBef>
                <a:spcPts val="500"/>
              </a:spcBef>
            </a:pPr>
            <a:endParaRPr lang="en-US" sz="2000" dirty="0" smtClean="0"/>
          </a:p>
        </p:txBody>
      </p:sp>
    </p:spTree>
    <p:extLst>
      <p:ext uri="{BB962C8B-B14F-4D97-AF65-F5344CB8AC3E}">
        <p14:creationId xmlns:p14="http://schemas.microsoft.com/office/powerpoint/2010/main" val="699460979"/>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Critical Factors for Effective Partnerships</a:t>
            </a:r>
            <a:endParaRPr lang="en-AU" dirty="0"/>
          </a:p>
        </p:txBody>
      </p:sp>
      <p:sp>
        <p:nvSpPr>
          <p:cNvPr id="3" name="Content Placeholder 2"/>
          <p:cNvSpPr>
            <a:spLocks noGrp="1"/>
          </p:cNvSpPr>
          <p:nvPr>
            <p:ph idx="13"/>
          </p:nvPr>
        </p:nvSpPr>
        <p:spPr>
          <a:xfrm>
            <a:off x="849313" y="754063"/>
            <a:ext cx="7986712" cy="3876675"/>
          </a:xfrm>
        </p:spPr>
        <p:txBody>
          <a:bodyPr>
            <a:normAutofit fontScale="55000" lnSpcReduction="20000"/>
          </a:bodyPr>
          <a:lstStyle/>
          <a:p>
            <a:pPr>
              <a:lnSpc>
                <a:spcPct val="120000"/>
              </a:lnSpc>
            </a:pPr>
            <a:r>
              <a:rPr lang="en-AU" dirty="0" smtClean="0"/>
              <a:t>An acknowledgement by all stakeholders of the mutual benefits of working together and the importance of the partnerships for achieving sustainable outcomes;</a:t>
            </a:r>
          </a:p>
          <a:p>
            <a:pPr>
              <a:lnSpc>
                <a:spcPct val="120000"/>
              </a:lnSpc>
            </a:pPr>
            <a:r>
              <a:rPr lang="en-AU" dirty="0" smtClean="0"/>
              <a:t>Full and active engagement by all stakeholders in decision-making;</a:t>
            </a:r>
          </a:p>
          <a:p>
            <a:pPr>
              <a:lnSpc>
                <a:spcPct val="120000"/>
              </a:lnSpc>
            </a:pPr>
            <a:r>
              <a:rPr lang="en-AU" dirty="0" smtClean="0"/>
              <a:t>A variety of partnership types that allow for involvement by a good representation of key stakeholders;</a:t>
            </a:r>
          </a:p>
          <a:p>
            <a:pPr>
              <a:lnSpc>
                <a:spcPct val="120000"/>
              </a:lnSpc>
            </a:pPr>
            <a:r>
              <a:rPr lang="en-AU" dirty="0" smtClean="0"/>
              <a:t>Activities that help stakeholders to build capacity for participation in the decision making process and to implement the required practices;</a:t>
            </a:r>
          </a:p>
          <a:p>
            <a:pPr>
              <a:lnSpc>
                <a:spcPct val="120000"/>
              </a:lnSpc>
            </a:pPr>
            <a:r>
              <a:rPr lang="en-AU" dirty="0" smtClean="0"/>
              <a:t>Processes that support mutual learning and that increase the information available for better management and planning decisions; </a:t>
            </a:r>
          </a:p>
          <a:p>
            <a:pPr>
              <a:lnSpc>
                <a:spcPct val="120000"/>
              </a:lnSpc>
            </a:pPr>
            <a:r>
              <a:rPr lang="en-AU" dirty="0" smtClean="0"/>
              <a:t>Legislative and organizational support for the partnerships; and</a:t>
            </a:r>
          </a:p>
          <a:p>
            <a:pPr>
              <a:lnSpc>
                <a:spcPct val="120000"/>
              </a:lnSpc>
            </a:pPr>
            <a:r>
              <a:rPr lang="en-AU" dirty="0" smtClean="0"/>
              <a:t>Open communication and sharing of information.</a:t>
            </a:r>
          </a:p>
          <a:p>
            <a:pPr>
              <a:lnSpc>
                <a:spcPct val="120000"/>
              </a:lnSpc>
            </a:pPr>
            <a:endParaRPr lang="en-AU" sz="2100" dirty="0" smtClean="0"/>
          </a:p>
          <a:p>
            <a:pPr marL="0" indent="0">
              <a:lnSpc>
                <a:spcPct val="120000"/>
              </a:lnSpc>
              <a:buNone/>
            </a:pPr>
            <a:r>
              <a:rPr lang="en-AU" sz="2100" dirty="0" smtClean="0"/>
              <a:t>Sources: de </a:t>
            </a:r>
            <a:r>
              <a:rPr lang="en-AU" sz="2100" dirty="0" err="1" smtClean="0"/>
              <a:t>Aruajo</a:t>
            </a:r>
            <a:r>
              <a:rPr lang="en-AU" sz="2100" dirty="0" smtClean="0"/>
              <a:t> &amp; </a:t>
            </a:r>
            <a:r>
              <a:rPr lang="en-AU" sz="2100" dirty="0" err="1" smtClean="0"/>
              <a:t>Bramwell</a:t>
            </a:r>
            <a:r>
              <a:rPr lang="en-AU" sz="2100" dirty="0" smtClean="0"/>
              <a:t>, 1999; Hall, 1999; Jamal &amp; </a:t>
            </a:r>
            <a:r>
              <a:rPr lang="en-AU" sz="2100" dirty="0" err="1" smtClean="0"/>
              <a:t>Stronza</a:t>
            </a:r>
            <a:r>
              <a:rPr lang="en-AU" sz="2100" dirty="0" smtClean="0"/>
              <a:t>, 2009; Kelly et al., 2012; Laing, Lee, Moore, Wegner &amp; </a:t>
            </a:r>
            <a:r>
              <a:rPr lang="en-AU" sz="2100" dirty="0" err="1" smtClean="0"/>
              <a:t>Weiler</a:t>
            </a:r>
            <a:r>
              <a:rPr lang="en-AU" sz="2100" dirty="0" smtClean="0"/>
              <a:t>, 2012; McCool, 2009; </a:t>
            </a:r>
            <a:r>
              <a:rPr lang="en-AU" sz="2100" dirty="0" err="1" smtClean="0"/>
              <a:t>Pfueller</a:t>
            </a:r>
            <a:r>
              <a:rPr lang="en-AU" sz="2100" dirty="0" smtClean="0"/>
              <a:t>, Lee &amp; Laing, 2011; </a:t>
            </a:r>
            <a:r>
              <a:rPr lang="en-AU" sz="2100" dirty="0" err="1" smtClean="0"/>
              <a:t>Wayers</a:t>
            </a:r>
            <a:r>
              <a:rPr lang="en-AU" sz="2100" dirty="0" smtClean="0"/>
              <a:t>, Lee &amp; Newsome, 2012; </a:t>
            </a:r>
            <a:r>
              <a:rPr lang="en-AU" sz="2100" dirty="0" err="1" smtClean="0"/>
              <a:t>Waligo</a:t>
            </a:r>
            <a:r>
              <a:rPr lang="en-AU" sz="2100" dirty="0" smtClean="0"/>
              <a:t>, Clarke &amp; Higgins, 2012</a:t>
            </a:r>
          </a:p>
          <a:p>
            <a:pPr>
              <a:lnSpc>
                <a:spcPct val="120000"/>
              </a:lnSpc>
            </a:pPr>
            <a:endParaRPr lang="en-AU" dirty="0"/>
          </a:p>
        </p:txBody>
      </p:sp>
    </p:spTree>
    <p:extLst>
      <p:ext uri="{BB962C8B-B14F-4D97-AF65-F5344CB8AC3E}">
        <p14:creationId xmlns:p14="http://schemas.microsoft.com/office/powerpoint/2010/main" val="4181993316"/>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Balancing the needs of visitors &amp; the environment</a:t>
            </a:r>
            <a:endParaRPr lang="en-AU" sz="2800" dirty="0"/>
          </a:p>
        </p:txBody>
      </p:sp>
      <p:sp>
        <p:nvSpPr>
          <p:cNvPr id="3" name="Content Placeholder 2"/>
          <p:cNvSpPr>
            <a:spLocks noGrp="1"/>
          </p:cNvSpPr>
          <p:nvPr>
            <p:ph idx="13"/>
          </p:nvPr>
        </p:nvSpPr>
        <p:spPr>
          <a:xfrm>
            <a:off x="849313" y="754063"/>
            <a:ext cx="7986712" cy="3876675"/>
          </a:xfrm>
        </p:spPr>
        <p:txBody>
          <a:bodyPr>
            <a:normAutofit fontScale="47500" lnSpcReduction="20000"/>
          </a:bodyPr>
          <a:lstStyle/>
          <a:p>
            <a:pPr marL="0" indent="0">
              <a:lnSpc>
                <a:spcPct val="120000"/>
              </a:lnSpc>
              <a:buNone/>
            </a:pPr>
            <a:r>
              <a:rPr lang="en-AU" b="1" dirty="0" smtClean="0"/>
              <a:t>Overall Management Framework</a:t>
            </a:r>
          </a:p>
          <a:p>
            <a:pPr>
              <a:lnSpc>
                <a:spcPct val="120000"/>
              </a:lnSpc>
            </a:pPr>
            <a:r>
              <a:rPr lang="en-AU" dirty="0" smtClean="0"/>
              <a:t>GBRMPA works within a strong legislative framework to manage the marine park and employs a range of regulatory tools and management plans to ensure that tourism is sustainably managed. </a:t>
            </a:r>
          </a:p>
          <a:p>
            <a:pPr>
              <a:lnSpc>
                <a:spcPct val="120000"/>
              </a:lnSpc>
            </a:pPr>
            <a:r>
              <a:rPr lang="en-AU" dirty="0" smtClean="0"/>
              <a:t>The Great Barrier Reef Marine Park Act 1975 and Great Barrier Reef Marine Park Regulations 1983 provide direction for assessments of environmental impact and arrangements for tourism permits within the Marine Park. </a:t>
            </a:r>
          </a:p>
          <a:p>
            <a:pPr>
              <a:lnSpc>
                <a:spcPct val="120000"/>
              </a:lnSpc>
            </a:pPr>
            <a:r>
              <a:rPr lang="en-AU" dirty="0" smtClean="0"/>
              <a:t>A Zoning Plan has established areas for nature-based tourism activities that are free from potentially conflicting extractive uses.</a:t>
            </a:r>
          </a:p>
          <a:p>
            <a:pPr>
              <a:lnSpc>
                <a:spcPct val="120000"/>
              </a:lnSpc>
            </a:pPr>
            <a:r>
              <a:rPr lang="en-AU" dirty="0" smtClean="0"/>
              <a:t>Plans of Management in the Cairns and Whitsunday areas have provided a range of visitor opportunities while managing key conservation issues and tourism growth. </a:t>
            </a:r>
          </a:p>
          <a:p>
            <a:pPr>
              <a:lnSpc>
                <a:spcPct val="120000"/>
              </a:lnSpc>
            </a:pPr>
            <a:r>
              <a:rPr lang="en-AU" dirty="0" smtClean="0"/>
              <a:t>Management of a variety of “settings” that define the size of vessels and permitted number of passengers , as well as the nature of activities permissible in specific settings. </a:t>
            </a:r>
          </a:p>
          <a:p>
            <a:pPr>
              <a:lnSpc>
                <a:spcPct val="120000"/>
              </a:lnSpc>
            </a:pPr>
            <a:r>
              <a:rPr lang="en-AU" dirty="0" smtClean="0"/>
              <a:t>Supporting infrastructure such as moorings and reef protection markers which identify areas where anchoring is prohibited</a:t>
            </a:r>
          </a:p>
          <a:p>
            <a:pPr>
              <a:lnSpc>
                <a:spcPct val="120000"/>
              </a:lnSpc>
            </a:pPr>
            <a:r>
              <a:rPr lang="en-AU" dirty="0" smtClean="0"/>
              <a:t>An Environmental Management Charge (EMC) which is paid by marine park tourists and collected by tourism operators on behalf of the GBRMPA</a:t>
            </a:r>
          </a:p>
        </p:txBody>
      </p:sp>
    </p:spTree>
    <p:extLst>
      <p:ext uri="{BB962C8B-B14F-4D97-AF65-F5344CB8AC3E}">
        <p14:creationId xmlns:p14="http://schemas.microsoft.com/office/powerpoint/2010/main" val="736871794"/>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t>Balancing the needs of visitors </a:t>
            </a:r>
            <a:r>
              <a:rPr lang="en-AU" sz="2800" dirty="0" smtClean="0"/>
              <a:t>&amp; the environment</a:t>
            </a:r>
            <a:endParaRPr lang="en-AU" sz="2800" dirty="0"/>
          </a:p>
        </p:txBody>
      </p:sp>
      <p:graphicFrame>
        <p:nvGraphicFramePr>
          <p:cNvPr id="5" name="Table 4"/>
          <p:cNvGraphicFramePr>
            <a:graphicFrameLocks noGrp="1"/>
          </p:cNvGraphicFramePr>
          <p:nvPr>
            <p:extLst>
              <p:ext uri="{D42A27DB-BD31-4B8C-83A1-F6EECF244321}">
                <p14:modId xmlns:p14="http://schemas.microsoft.com/office/powerpoint/2010/main" val="1107238487"/>
              </p:ext>
            </p:extLst>
          </p:nvPr>
        </p:nvGraphicFramePr>
        <p:xfrm>
          <a:off x="922350" y="803489"/>
          <a:ext cx="8001043" cy="3840480"/>
        </p:xfrm>
        <a:graphic>
          <a:graphicData uri="http://schemas.openxmlformats.org/drawingml/2006/table">
            <a:tbl>
              <a:tblPr firstRow="1" firstCol="1" bandRow="1">
                <a:tableStyleId>{F2DE63D5-997A-4646-A377-4702673A728D}</a:tableStyleId>
              </a:tblPr>
              <a:tblGrid>
                <a:gridCol w="3236182"/>
                <a:gridCol w="4764861"/>
              </a:tblGrid>
              <a:tr h="210023">
                <a:tc>
                  <a:txBody>
                    <a:bodyPr/>
                    <a:lstStyle/>
                    <a:p>
                      <a:pPr>
                        <a:lnSpc>
                          <a:spcPct val="100000"/>
                        </a:lnSpc>
                        <a:spcAft>
                          <a:spcPts val="0"/>
                        </a:spcAft>
                      </a:pPr>
                      <a:r>
                        <a:rPr lang="en-GB" sz="1400" dirty="0">
                          <a:effectLst/>
                        </a:rPr>
                        <a:t>Program</a:t>
                      </a:r>
                      <a:endParaRPr lang="en-AU" sz="1400" dirty="0">
                        <a:effectLst/>
                        <a:latin typeface="Calibri"/>
                        <a:ea typeface="Calibri"/>
                        <a:cs typeface="Times New Roman"/>
                      </a:endParaRPr>
                    </a:p>
                  </a:txBody>
                  <a:tcPr marL="67084" marR="67084" marT="0" marB="0"/>
                </a:tc>
                <a:tc>
                  <a:txBody>
                    <a:bodyPr/>
                    <a:lstStyle/>
                    <a:p>
                      <a:pPr>
                        <a:lnSpc>
                          <a:spcPct val="100000"/>
                        </a:lnSpc>
                        <a:spcAft>
                          <a:spcPts val="0"/>
                        </a:spcAft>
                      </a:pPr>
                      <a:r>
                        <a:rPr lang="en-GB" sz="1400">
                          <a:effectLst/>
                        </a:rPr>
                        <a:t>Success Factors</a:t>
                      </a:r>
                      <a:endParaRPr lang="en-AU" sz="1400">
                        <a:effectLst/>
                        <a:latin typeface="Calibri"/>
                        <a:ea typeface="Calibri"/>
                        <a:cs typeface="Times New Roman"/>
                      </a:endParaRPr>
                    </a:p>
                  </a:txBody>
                  <a:tcPr marL="67084" marR="67084" marT="0" marB="0"/>
                </a:tc>
              </a:tr>
              <a:tr h="420047">
                <a:tc>
                  <a:txBody>
                    <a:bodyPr/>
                    <a:lstStyle/>
                    <a:p>
                      <a:pPr marL="0" lvl="0" indent="0">
                        <a:lnSpc>
                          <a:spcPct val="100000"/>
                        </a:lnSpc>
                        <a:spcAft>
                          <a:spcPts val="0"/>
                        </a:spcAft>
                        <a:buFont typeface="Wingdings"/>
                        <a:buNone/>
                      </a:pPr>
                      <a:r>
                        <a:rPr lang="en-GB" sz="1400" dirty="0">
                          <a:effectLst/>
                        </a:rPr>
                        <a:t>Tourism &amp; Recreation Reef Advisory Committee</a:t>
                      </a:r>
                      <a:endParaRPr lang="en-AU" sz="1400" dirty="0">
                        <a:effectLst/>
                        <a:latin typeface="Calibri"/>
                        <a:ea typeface="Calibri"/>
                        <a:cs typeface="Times New Roman"/>
                      </a:endParaRPr>
                    </a:p>
                  </a:txBody>
                  <a:tcPr marL="67084" marR="67084" marT="0" marB="0" anchor="ctr"/>
                </a:tc>
                <a:tc>
                  <a:txBody>
                    <a:bodyPr/>
                    <a:lstStyle/>
                    <a:p>
                      <a:pPr>
                        <a:lnSpc>
                          <a:spcPct val="100000"/>
                        </a:lnSpc>
                        <a:spcAft>
                          <a:spcPts val="0"/>
                        </a:spcAft>
                      </a:pPr>
                      <a:r>
                        <a:rPr lang="en-GB" sz="1400">
                          <a:effectLst/>
                        </a:rPr>
                        <a:t>Active engagement in decision-making</a:t>
                      </a:r>
                      <a:endParaRPr lang="en-AU" sz="1400">
                        <a:effectLst/>
                      </a:endParaRPr>
                    </a:p>
                    <a:p>
                      <a:pPr>
                        <a:lnSpc>
                          <a:spcPct val="100000"/>
                        </a:lnSpc>
                        <a:spcAft>
                          <a:spcPts val="0"/>
                        </a:spcAft>
                      </a:pPr>
                      <a:r>
                        <a:rPr lang="en-GB" sz="1400">
                          <a:effectLst/>
                        </a:rPr>
                        <a:t>Range of representatives</a:t>
                      </a:r>
                      <a:endParaRPr lang="en-AU" sz="1400">
                        <a:effectLst/>
                        <a:latin typeface="Calibri"/>
                        <a:ea typeface="Calibri"/>
                        <a:cs typeface="Times New Roman"/>
                      </a:endParaRPr>
                    </a:p>
                  </a:txBody>
                  <a:tcPr marL="67084" marR="67084" marT="0" marB="0" anchor="ctr"/>
                </a:tc>
              </a:tr>
              <a:tr h="420047">
                <a:tc>
                  <a:txBody>
                    <a:bodyPr/>
                    <a:lstStyle/>
                    <a:p>
                      <a:pPr marL="0" lvl="0" indent="0">
                        <a:lnSpc>
                          <a:spcPct val="100000"/>
                        </a:lnSpc>
                        <a:spcAft>
                          <a:spcPts val="0"/>
                        </a:spcAft>
                        <a:buFont typeface="Wingdings"/>
                        <a:buNone/>
                      </a:pPr>
                      <a:r>
                        <a:rPr lang="en-GB" sz="1400" dirty="0">
                          <a:effectLst/>
                        </a:rPr>
                        <a:t>High Standard Tourism Program</a:t>
                      </a:r>
                      <a:endParaRPr lang="en-AU" sz="1400" dirty="0">
                        <a:effectLst/>
                        <a:latin typeface="Calibri"/>
                        <a:ea typeface="Calibri"/>
                        <a:cs typeface="Times New Roman"/>
                      </a:endParaRPr>
                    </a:p>
                  </a:txBody>
                  <a:tcPr marL="67084" marR="67084" marT="0" marB="0" anchor="ctr"/>
                </a:tc>
                <a:tc>
                  <a:txBody>
                    <a:bodyPr/>
                    <a:lstStyle/>
                    <a:p>
                      <a:pPr>
                        <a:lnSpc>
                          <a:spcPct val="100000"/>
                        </a:lnSpc>
                        <a:spcAft>
                          <a:spcPts val="0"/>
                        </a:spcAft>
                      </a:pPr>
                      <a:r>
                        <a:rPr lang="en-GB" sz="1400" dirty="0">
                          <a:effectLst/>
                        </a:rPr>
                        <a:t>Building stakeholder capacity</a:t>
                      </a:r>
                      <a:br>
                        <a:rPr lang="en-GB" sz="1400" dirty="0">
                          <a:effectLst/>
                        </a:rPr>
                      </a:br>
                      <a:r>
                        <a:rPr lang="en-GB" sz="1400" dirty="0">
                          <a:effectLst/>
                        </a:rPr>
                        <a:t>Offering benefits for partners</a:t>
                      </a:r>
                      <a:endParaRPr lang="en-AU" sz="1400" dirty="0">
                        <a:effectLst/>
                        <a:latin typeface="Calibri"/>
                        <a:ea typeface="Calibri"/>
                        <a:cs typeface="Times New Roman"/>
                      </a:endParaRPr>
                    </a:p>
                  </a:txBody>
                  <a:tcPr marL="67084" marR="67084" marT="0" marB="0" anchor="ctr"/>
                </a:tc>
              </a:tr>
              <a:tr h="1050117">
                <a:tc>
                  <a:txBody>
                    <a:bodyPr/>
                    <a:lstStyle/>
                    <a:p>
                      <a:pPr marL="0" lvl="0" indent="0">
                        <a:lnSpc>
                          <a:spcPct val="100000"/>
                        </a:lnSpc>
                        <a:spcAft>
                          <a:spcPts val="0"/>
                        </a:spcAft>
                        <a:buFont typeface="Wingdings"/>
                        <a:buNone/>
                      </a:pPr>
                      <a:r>
                        <a:rPr lang="en-GB" sz="1400" dirty="0">
                          <a:effectLst/>
                        </a:rPr>
                        <a:t>Integrated Eye on the Reef Program</a:t>
                      </a:r>
                      <a:endParaRPr lang="en-AU" sz="1400" dirty="0">
                        <a:effectLst/>
                      </a:endParaRPr>
                    </a:p>
                    <a:p>
                      <a:pPr marL="0" lvl="0" indent="0">
                        <a:lnSpc>
                          <a:spcPct val="100000"/>
                        </a:lnSpc>
                        <a:spcAft>
                          <a:spcPts val="0"/>
                        </a:spcAft>
                        <a:buFont typeface="Wingdings"/>
                        <a:buNone/>
                      </a:pPr>
                      <a:r>
                        <a:rPr lang="en-GB" sz="1400" dirty="0">
                          <a:effectLst/>
                        </a:rPr>
                        <a:t>Sightings Network</a:t>
                      </a:r>
                      <a:endParaRPr lang="en-AU" sz="1400" dirty="0">
                        <a:effectLst/>
                      </a:endParaRPr>
                    </a:p>
                    <a:p>
                      <a:pPr marL="0" lvl="0" indent="0">
                        <a:lnSpc>
                          <a:spcPct val="100000"/>
                        </a:lnSpc>
                        <a:spcAft>
                          <a:spcPts val="0"/>
                        </a:spcAft>
                        <a:buFont typeface="Wingdings"/>
                        <a:buNone/>
                      </a:pPr>
                      <a:r>
                        <a:rPr lang="en-GB" sz="1400" dirty="0">
                          <a:effectLst/>
                        </a:rPr>
                        <a:t>Reef Health &amp; Impact Surveys</a:t>
                      </a:r>
                      <a:endParaRPr lang="en-AU" sz="1400" dirty="0">
                        <a:effectLst/>
                      </a:endParaRPr>
                    </a:p>
                    <a:p>
                      <a:pPr marL="0" lvl="0" indent="0">
                        <a:lnSpc>
                          <a:spcPct val="100000"/>
                        </a:lnSpc>
                        <a:spcAft>
                          <a:spcPts val="0"/>
                        </a:spcAft>
                        <a:buFont typeface="Wingdings"/>
                        <a:buNone/>
                      </a:pPr>
                      <a:r>
                        <a:rPr lang="en-GB" sz="1400" dirty="0">
                          <a:effectLst/>
                        </a:rPr>
                        <a:t>Eyes and Ears Incident Reporting</a:t>
                      </a:r>
                      <a:endParaRPr lang="en-AU" sz="1400" dirty="0">
                        <a:effectLst/>
                      </a:endParaRPr>
                    </a:p>
                    <a:p>
                      <a:pPr marL="0" lvl="0" indent="0">
                        <a:lnSpc>
                          <a:spcPct val="100000"/>
                        </a:lnSpc>
                        <a:spcAft>
                          <a:spcPts val="0"/>
                        </a:spcAft>
                        <a:buFont typeface="Wingdings"/>
                        <a:buNone/>
                      </a:pPr>
                      <a:r>
                        <a:rPr lang="en-GB" sz="1400" dirty="0">
                          <a:effectLst/>
                        </a:rPr>
                        <a:t>Controlling Crown of Thorns Starfish</a:t>
                      </a:r>
                      <a:endParaRPr lang="en-AU" sz="1400" dirty="0">
                        <a:effectLst/>
                        <a:latin typeface="Calibri"/>
                        <a:ea typeface="Calibri"/>
                        <a:cs typeface="Times New Roman"/>
                      </a:endParaRPr>
                    </a:p>
                  </a:txBody>
                  <a:tcPr marL="67084" marR="67084" marT="0" marB="0" anchor="ctr"/>
                </a:tc>
                <a:tc>
                  <a:txBody>
                    <a:bodyPr/>
                    <a:lstStyle/>
                    <a:p>
                      <a:pPr>
                        <a:lnSpc>
                          <a:spcPct val="100000"/>
                        </a:lnSpc>
                        <a:spcAft>
                          <a:spcPts val="0"/>
                        </a:spcAft>
                      </a:pPr>
                      <a:r>
                        <a:rPr lang="en-GB" sz="1400" dirty="0" smtClean="0">
                          <a:effectLst/>
                        </a:rPr>
                        <a:t>Mutual </a:t>
                      </a:r>
                      <a:r>
                        <a:rPr lang="en-GB" sz="1400" dirty="0">
                          <a:effectLst/>
                        </a:rPr>
                        <a:t>learning and better information for management</a:t>
                      </a:r>
                      <a:endParaRPr lang="en-AU" sz="1400" dirty="0">
                        <a:effectLst/>
                      </a:endParaRPr>
                    </a:p>
                    <a:p>
                      <a:pPr>
                        <a:lnSpc>
                          <a:spcPct val="100000"/>
                        </a:lnSpc>
                        <a:spcAft>
                          <a:spcPts val="0"/>
                        </a:spcAft>
                      </a:pPr>
                      <a:r>
                        <a:rPr lang="en-GB" sz="1400" dirty="0">
                          <a:effectLst/>
                        </a:rPr>
                        <a:t>Supports recognition of importance of partnerships</a:t>
                      </a:r>
                      <a:endParaRPr lang="en-AU" sz="1400" dirty="0">
                        <a:effectLst/>
                      </a:endParaRPr>
                    </a:p>
                    <a:p>
                      <a:pPr>
                        <a:lnSpc>
                          <a:spcPct val="100000"/>
                        </a:lnSpc>
                        <a:spcAft>
                          <a:spcPts val="0"/>
                        </a:spcAft>
                      </a:pPr>
                      <a:r>
                        <a:rPr lang="en-GB" sz="1400" dirty="0">
                          <a:effectLst/>
                        </a:rPr>
                        <a:t>Direct involvement in managing the GBR beyond just tourism impacts</a:t>
                      </a:r>
                      <a:endParaRPr lang="en-AU" sz="1400" dirty="0">
                        <a:effectLst/>
                        <a:latin typeface="Calibri"/>
                        <a:ea typeface="Calibri"/>
                        <a:cs typeface="Times New Roman"/>
                      </a:endParaRPr>
                    </a:p>
                  </a:txBody>
                  <a:tcPr marL="67084" marR="67084" marT="0" marB="0" anchor="ctr"/>
                </a:tc>
              </a:tr>
              <a:tr h="630070">
                <a:tc>
                  <a:txBody>
                    <a:bodyPr/>
                    <a:lstStyle/>
                    <a:p>
                      <a:pPr marL="0" lvl="0" indent="0">
                        <a:lnSpc>
                          <a:spcPct val="100000"/>
                        </a:lnSpc>
                        <a:spcAft>
                          <a:spcPts val="0"/>
                        </a:spcAft>
                        <a:buFont typeface="Wingdings"/>
                        <a:buNone/>
                      </a:pPr>
                      <a:r>
                        <a:rPr lang="en-GB" sz="1400" dirty="0">
                          <a:effectLst/>
                        </a:rPr>
                        <a:t>Climate Change Adaptation &amp; Mitigation</a:t>
                      </a:r>
                      <a:endParaRPr lang="en-AU" sz="1400" dirty="0">
                        <a:effectLst/>
                        <a:latin typeface="Calibri"/>
                        <a:ea typeface="Calibri"/>
                        <a:cs typeface="Times New Roman"/>
                      </a:endParaRPr>
                    </a:p>
                  </a:txBody>
                  <a:tcPr marL="67084" marR="67084" marT="0" marB="0" anchor="ctr"/>
                </a:tc>
                <a:tc>
                  <a:txBody>
                    <a:bodyPr/>
                    <a:lstStyle/>
                    <a:p>
                      <a:pPr>
                        <a:lnSpc>
                          <a:spcPct val="100000"/>
                        </a:lnSpc>
                        <a:spcAft>
                          <a:spcPts val="0"/>
                        </a:spcAft>
                      </a:pPr>
                      <a:r>
                        <a:rPr lang="en-GB" sz="1400" dirty="0">
                          <a:effectLst/>
                        </a:rPr>
                        <a:t>Active engagement in decision-making</a:t>
                      </a:r>
                      <a:endParaRPr lang="en-AU" sz="1400" dirty="0">
                        <a:effectLst/>
                      </a:endParaRPr>
                    </a:p>
                    <a:p>
                      <a:pPr>
                        <a:lnSpc>
                          <a:spcPct val="100000"/>
                        </a:lnSpc>
                        <a:spcAft>
                          <a:spcPts val="0"/>
                        </a:spcAft>
                      </a:pPr>
                      <a:r>
                        <a:rPr lang="en-GB" sz="1400" dirty="0">
                          <a:effectLst/>
                        </a:rPr>
                        <a:t>Building stakeholder capacity</a:t>
                      </a:r>
                      <a:br>
                        <a:rPr lang="en-GB" sz="1400" dirty="0">
                          <a:effectLst/>
                        </a:rPr>
                      </a:br>
                      <a:r>
                        <a:rPr lang="en-GB" sz="1400" dirty="0">
                          <a:effectLst/>
                        </a:rPr>
                        <a:t>Offering benefits for partners</a:t>
                      </a:r>
                      <a:endParaRPr lang="en-AU" sz="1400" dirty="0">
                        <a:effectLst/>
                        <a:latin typeface="Calibri"/>
                        <a:ea typeface="Calibri"/>
                        <a:cs typeface="Times New Roman"/>
                      </a:endParaRPr>
                    </a:p>
                  </a:txBody>
                  <a:tcPr marL="67084" marR="67084" marT="0" marB="0" anchor="ctr"/>
                </a:tc>
              </a:tr>
              <a:tr h="420047">
                <a:tc>
                  <a:txBody>
                    <a:bodyPr/>
                    <a:lstStyle/>
                    <a:p>
                      <a:pPr marL="0" lvl="0" indent="0">
                        <a:lnSpc>
                          <a:spcPct val="100000"/>
                        </a:lnSpc>
                        <a:spcAft>
                          <a:spcPts val="0"/>
                        </a:spcAft>
                        <a:buFont typeface="Wingdings"/>
                        <a:buNone/>
                      </a:pPr>
                      <a:r>
                        <a:rPr lang="en-GB" sz="1400" dirty="0">
                          <a:effectLst/>
                        </a:rPr>
                        <a:t>Responsible Reef Practices</a:t>
                      </a:r>
                      <a:endParaRPr lang="en-AU" sz="1400" dirty="0">
                        <a:effectLst/>
                        <a:latin typeface="Calibri"/>
                        <a:ea typeface="Calibri"/>
                        <a:cs typeface="Times New Roman"/>
                      </a:endParaRPr>
                    </a:p>
                  </a:txBody>
                  <a:tcPr marL="67084" marR="67084" marT="0" marB="0" anchor="ctr"/>
                </a:tc>
                <a:tc>
                  <a:txBody>
                    <a:bodyPr/>
                    <a:lstStyle/>
                    <a:p>
                      <a:pPr>
                        <a:lnSpc>
                          <a:spcPct val="100000"/>
                        </a:lnSpc>
                        <a:spcAft>
                          <a:spcPts val="0"/>
                        </a:spcAft>
                      </a:pPr>
                      <a:r>
                        <a:rPr lang="en-GB" sz="1400" dirty="0">
                          <a:effectLst/>
                        </a:rPr>
                        <a:t>Mutual learning and better information for management</a:t>
                      </a:r>
                      <a:endParaRPr lang="en-AU" sz="1400" dirty="0">
                        <a:effectLst/>
                      </a:endParaRPr>
                    </a:p>
                    <a:p>
                      <a:pPr>
                        <a:lnSpc>
                          <a:spcPct val="100000"/>
                        </a:lnSpc>
                        <a:spcAft>
                          <a:spcPts val="0"/>
                        </a:spcAft>
                      </a:pPr>
                      <a:r>
                        <a:rPr lang="en-GB" sz="1400" dirty="0">
                          <a:effectLst/>
                        </a:rPr>
                        <a:t>Offering benefits for partners</a:t>
                      </a:r>
                      <a:endParaRPr lang="en-AU" sz="1400" dirty="0">
                        <a:effectLst/>
                        <a:latin typeface="Calibri"/>
                        <a:ea typeface="Calibri"/>
                        <a:cs typeface="Times New Roman"/>
                      </a:endParaRPr>
                    </a:p>
                  </a:txBody>
                  <a:tcPr marL="67084" marR="67084" marT="0" marB="0" anchor="ctr"/>
                </a:tc>
              </a:tr>
              <a:tr h="420047">
                <a:tc>
                  <a:txBody>
                    <a:bodyPr/>
                    <a:lstStyle/>
                    <a:p>
                      <a:pPr marL="0" lvl="0" indent="0">
                        <a:lnSpc>
                          <a:spcPct val="100000"/>
                        </a:lnSpc>
                        <a:spcAft>
                          <a:spcPts val="0"/>
                        </a:spcAft>
                        <a:buFont typeface="Wingdings"/>
                        <a:buNone/>
                      </a:pPr>
                      <a:r>
                        <a:rPr lang="en-GB" sz="1400" dirty="0">
                          <a:effectLst/>
                        </a:rPr>
                        <a:t>Reef Facts &amp; Reef Discovery Course</a:t>
                      </a:r>
                      <a:endParaRPr lang="en-AU" sz="1400" dirty="0">
                        <a:effectLst/>
                        <a:latin typeface="Calibri"/>
                        <a:ea typeface="Calibri"/>
                        <a:cs typeface="Times New Roman"/>
                      </a:endParaRPr>
                    </a:p>
                  </a:txBody>
                  <a:tcPr marL="67084" marR="67084" marT="0" marB="0" anchor="ctr"/>
                </a:tc>
                <a:tc>
                  <a:txBody>
                    <a:bodyPr/>
                    <a:lstStyle/>
                    <a:p>
                      <a:pPr>
                        <a:lnSpc>
                          <a:spcPct val="100000"/>
                        </a:lnSpc>
                        <a:spcAft>
                          <a:spcPts val="0"/>
                        </a:spcAft>
                      </a:pPr>
                      <a:r>
                        <a:rPr lang="en-GB" sz="1400" dirty="0">
                          <a:effectLst/>
                        </a:rPr>
                        <a:t>Building stakeholder capacity</a:t>
                      </a:r>
                      <a:br>
                        <a:rPr lang="en-GB" sz="1400" dirty="0">
                          <a:effectLst/>
                        </a:rPr>
                      </a:br>
                      <a:r>
                        <a:rPr lang="en-GB" sz="1400" dirty="0">
                          <a:effectLst/>
                        </a:rPr>
                        <a:t>Offering benefits for partners</a:t>
                      </a:r>
                      <a:endParaRPr lang="en-AU" sz="1400" dirty="0">
                        <a:effectLst/>
                        <a:latin typeface="Calibri"/>
                        <a:ea typeface="Calibri"/>
                        <a:cs typeface="Times New Roman"/>
                      </a:endParaRPr>
                    </a:p>
                  </a:txBody>
                  <a:tcPr marL="67084" marR="67084" marT="0" marB="0" anchor="ctr"/>
                </a:tc>
              </a:tr>
              <a:tr h="210023">
                <a:tc>
                  <a:txBody>
                    <a:bodyPr/>
                    <a:lstStyle/>
                    <a:p>
                      <a:pPr marL="0" lvl="0" indent="0">
                        <a:lnSpc>
                          <a:spcPct val="100000"/>
                        </a:lnSpc>
                        <a:spcAft>
                          <a:spcPts val="0"/>
                        </a:spcAft>
                        <a:buFont typeface="Wingdings"/>
                        <a:buNone/>
                      </a:pPr>
                      <a:r>
                        <a:rPr lang="en-GB" sz="1400" dirty="0">
                          <a:effectLst/>
                        </a:rPr>
                        <a:t>National Landscapes Program</a:t>
                      </a:r>
                      <a:endParaRPr lang="en-AU" sz="1400" dirty="0">
                        <a:effectLst/>
                        <a:latin typeface="Calibri"/>
                        <a:ea typeface="Calibri"/>
                        <a:cs typeface="Times New Roman"/>
                      </a:endParaRPr>
                    </a:p>
                  </a:txBody>
                  <a:tcPr marL="67084" marR="67084" marT="0" marB="0" anchor="ctr"/>
                </a:tc>
                <a:tc>
                  <a:txBody>
                    <a:bodyPr/>
                    <a:lstStyle/>
                    <a:p>
                      <a:pPr>
                        <a:lnSpc>
                          <a:spcPct val="100000"/>
                        </a:lnSpc>
                        <a:spcAft>
                          <a:spcPts val="0"/>
                        </a:spcAft>
                      </a:pPr>
                      <a:r>
                        <a:rPr lang="en-GB" sz="1400" dirty="0">
                          <a:effectLst/>
                        </a:rPr>
                        <a:t>Offering benefits for partners</a:t>
                      </a:r>
                      <a:endParaRPr lang="en-AU" sz="1400" dirty="0">
                        <a:effectLst/>
                        <a:latin typeface="Calibri"/>
                        <a:ea typeface="Calibri"/>
                        <a:cs typeface="Times New Roman"/>
                      </a:endParaRPr>
                    </a:p>
                  </a:txBody>
                  <a:tcPr marL="67084" marR="67084" marT="0" marB="0" anchor="ctr"/>
                </a:tc>
              </a:tr>
            </a:tbl>
          </a:graphicData>
        </a:graphic>
      </p:graphicFrame>
    </p:spTree>
    <p:extLst>
      <p:ext uri="{BB962C8B-B14F-4D97-AF65-F5344CB8AC3E}">
        <p14:creationId xmlns:p14="http://schemas.microsoft.com/office/powerpoint/2010/main" val="3475628033"/>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1542</Words>
  <Application>Microsoft Office PowerPoint</Application>
  <PresentationFormat>On-screen Show (16:9)</PresentationFormat>
  <Paragraphs>95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Berrylishious design template</vt:lpstr>
      <vt:lpstr>Tourism &amp; the Great Barrier Reef</vt:lpstr>
      <vt:lpstr>Learning Outcomes</vt:lpstr>
      <vt:lpstr>Background</vt:lpstr>
      <vt:lpstr>Background</vt:lpstr>
      <vt:lpstr>Tourism &amp; Environmental Protection</vt:lpstr>
      <vt:lpstr>Key Concepts</vt:lpstr>
      <vt:lpstr>Critical Factors for Effective Partnerships</vt:lpstr>
      <vt:lpstr>Balancing the needs of visitors &amp; the environment</vt:lpstr>
      <vt:lpstr>Balancing the needs of visitors &amp; the environment</vt:lpstr>
      <vt:lpstr>Future Outlook</vt:lpstr>
      <vt:lpstr>Study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uqpbenck</cp:lastModifiedBy>
  <cp:revision>115</cp:revision>
  <cp:lastPrinted>2012-10-22T17:26:30Z</cp:lastPrinted>
  <dcterms:created xsi:type="dcterms:W3CDTF">2012-10-22T00:42:01Z</dcterms:created>
  <dcterms:modified xsi:type="dcterms:W3CDTF">2013-07-01T11:20:08Z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