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5143500" type="screen16x9"/>
  <p:notesSz cx="6858000" cy="92964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538"/>
    <a:srgbClr val="24486C"/>
    <a:srgbClr val="336699"/>
    <a:srgbClr val="9078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23" autoAdjust="0"/>
    <p:restoredTop sz="94660"/>
  </p:normalViewPr>
  <p:slideViewPr>
    <p:cSldViewPr snapToGrid="0">
      <p:cViewPr>
        <p:scale>
          <a:sx n="120" d="100"/>
          <a:sy n="120" d="100"/>
        </p:scale>
        <p:origin x="-1746" y="-210"/>
      </p:cViewPr>
      <p:guideLst>
        <p:guide orient="horz" pos="162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2421" cy="46498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1"/>
            <a:ext cx="2972421" cy="464980"/>
          </a:xfrm>
          <a:prstGeom prst="rect">
            <a:avLst/>
          </a:prstGeom>
        </p:spPr>
        <p:txBody>
          <a:bodyPr vert="horz" lIns="91440" tIns="45720" rIns="91440" bIns="45720" rtlCol="0"/>
          <a:lstStyle>
            <a:lvl1pPr algn="r">
              <a:defRPr sz="1200"/>
            </a:lvl1pPr>
          </a:lstStyle>
          <a:p>
            <a:fld id="{8B8810D6-D3A6-4BF8-80CD-F00659C9627A}" type="datetimeFigureOut">
              <a:rPr lang="en-US" smtClean="0"/>
              <a:t>7/1/2013</a:t>
            </a:fld>
            <a:endParaRPr lang="en-US"/>
          </a:p>
        </p:txBody>
      </p:sp>
      <p:sp>
        <p:nvSpPr>
          <p:cNvPr id="4" name="Footer Placeholder 3"/>
          <p:cNvSpPr>
            <a:spLocks noGrp="1"/>
          </p:cNvSpPr>
          <p:nvPr>
            <p:ph type="ftr" sz="quarter" idx="2"/>
          </p:nvPr>
        </p:nvSpPr>
        <p:spPr>
          <a:xfrm>
            <a:off x="1" y="8829823"/>
            <a:ext cx="2972421" cy="46498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823"/>
            <a:ext cx="2972421" cy="464980"/>
          </a:xfrm>
          <a:prstGeom prst="rect">
            <a:avLst/>
          </a:prstGeom>
        </p:spPr>
        <p:txBody>
          <a:bodyPr vert="horz" lIns="91440" tIns="45720" rIns="91440" bIns="45720" rtlCol="0" anchor="b"/>
          <a:lstStyle>
            <a:lvl1pPr algn="r">
              <a:defRPr sz="1200"/>
            </a:lvl1pPr>
          </a:lstStyle>
          <a:p>
            <a:fld id="{81617282-C9B8-4F43-A877-0610B46B5B1D}" type="slidenum">
              <a:rPr lang="en-US" smtClean="0"/>
              <a:t>‹#›</a:t>
            </a:fld>
            <a:endParaRPr lang="en-US"/>
          </a:p>
        </p:txBody>
      </p:sp>
    </p:spTree>
    <p:extLst>
      <p:ext uri="{BB962C8B-B14F-4D97-AF65-F5344CB8AC3E}">
        <p14:creationId xmlns:p14="http://schemas.microsoft.com/office/powerpoint/2010/main" val="1332229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C213485E-172C-45B2-AD52-62B24C8BE908}" type="datetimeFigureOut">
              <a:rPr lang="en-AU" smtClean="0"/>
              <a:t>1/07/2013</a:t>
            </a:fld>
            <a:endParaRPr lang="en-AU"/>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15F864D3-5F54-4A5F-9A60-0CC104501B91}" type="slidenum">
              <a:rPr lang="en-AU" smtClean="0"/>
              <a:t>‹#›</a:t>
            </a:fld>
            <a:endParaRPr lang="en-AU"/>
          </a:p>
        </p:txBody>
      </p:sp>
    </p:spTree>
    <p:extLst>
      <p:ext uri="{BB962C8B-B14F-4D97-AF65-F5344CB8AC3E}">
        <p14:creationId xmlns:p14="http://schemas.microsoft.com/office/powerpoint/2010/main" val="2529829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980" y="0"/>
            <a:ext cx="9158400" cy="2949934"/>
          </a:xfrm>
          <a:prstGeom prst="rect">
            <a:avLst/>
          </a:prstGeom>
        </p:spPr>
      </p:pic>
      <p:pic>
        <p:nvPicPr>
          <p:cNvPr id="9" name="Picture 3"/>
          <p:cNvPicPr>
            <a:picLocks noChangeAspect="1" noChangeArrowheads="1"/>
          </p:cNvPicPr>
          <p:nvPr userDrawn="1"/>
        </p:nvPicPr>
        <p:blipFill rotWithShape="1">
          <a:blip r:embed="rId3">
            <a:extLst>
              <a:ext uri="{BEBA8EAE-BF5A-486C-A8C5-ECC9F3942E4B}">
                <a14:imgProps xmlns:a14="http://schemas.microsoft.com/office/drawing/2010/main">
                  <a14:imgLayer r:embed="rId4">
                    <a14:imgEffect>
                      <a14:colorTemperature colorTemp="7200"/>
                    </a14:imgEffect>
                  </a14:imgLayer>
                </a14:imgProps>
              </a:ext>
              <a:ext uri="{28A0092B-C50C-407E-A947-70E740481C1C}">
                <a14:useLocalDpi xmlns:a14="http://schemas.microsoft.com/office/drawing/2010/main" val="0"/>
              </a:ext>
            </a:extLst>
          </a:blip>
          <a:srcRect t="50024" b="9811"/>
          <a:stretch/>
        </p:blipFill>
        <p:spPr bwMode="auto">
          <a:xfrm>
            <a:off x="-13826" y="2384754"/>
            <a:ext cx="9157826" cy="2758745"/>
          </a:xfrm>
          <a:prstGeom prst="rect">
            <a:avLst/>
          </a:prstGeom>
          <a:noFill/>
          <a:ln>
            <a:noFill/>
          </a:ln>
          <a:effectLst>
            <a:outerShdw blurRad="190500" dist="76200" dir="16200000" algn="ctr" rotWithShape="0">
              <a:schemeClr val="tx1">
                <a:alpha val="81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 Placeholder 2"/>
          <p:cNvSpPr>
            <a:spLocks noGrp="1"/>
          </p:cNvSpPr>
          <p:nvPr>
            <p:ph type="body" idx="1"/>
          </p:nvPr>
        </p:nvSpPr>
        <p:spPr>
          <a:xfrm>
            <a:off x="304800" y="3331772"/>
            <a:ext cx="8458200" cy="357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7" name="Title 6"/>
          <p:cNvSpPr>
            <a:spLocks noGrp="1"/>
          </p:cNvSpPr>
          <p:nvPr>
            <p:ph type="title"/>
          </p:nvPr>
        </p:nvSpPr>
        <p:spPr>
          <a:xfrm>
            <a:off x="304800" y="2885832"/>
            <a:ext cx="8001000" cy="429862"/>
          </a:xfrm>
        </p:spPr>
        <p:txBody>
          <a:bodyPr/>
          <a:lstStyle/>
          <a:p>
            <a:r>
              <a:rPr lang="en-US" dirty="0" smtClean="0"/>
              <a:t>Click to edit Master title style</a:t>
            </a:r>
            <a:endParaRPr lang="en-AU" dirty="0"/>
          </a:p>
        </p:txBody>
      </p:sp>
      <p:pic>
        <p:nvPicPr>
          <p:cNvPr id="13" name="Picture 3"/>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164381" y="4085830"/>
            <a:ext cx="657750" cy="69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5706859" y="4072305"/>
            <a:ext cx="1181000" cy="707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6888622" y="4140979"/>
            <a:ext cx="1171164" cy="55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userDrawn="1"/>
        </p:nvSpPr>
        <p:spPr>
          <a:xfrm>
            <a:off x="3403531" y="4822274"/>
            <a:ext cx="5514651" cy="261610"/>
          </a:xfrm>
          <a:prstGeom prst="rect">
            <a:avLst/>
          </a:prstGeom>
          <a:noFill/>
        </p:spPr>
        <p:txBody>
          <a:bodyPr wrap="none" rtlCol="0">
            <a:spAutoFit/>
          </a:bodyPr>
          <a:lstStyle/>
          <a:p>
            <a:pPr algn="r"/>
            <a:r>
              <a:rPr lang="en-US" sz="1100" dirty="0" smtClean="0">
                <a:latin typeface="Calibri" pitchFamily="34" charset="0"/>
              </a:rPr>
              <a:t>© Benckendorff &amp; Lund-</a:t>
            </a:r>
            <a:r>
              <a:rPr lang="en-US" sz="1100" dirty="0" err="1" smtClean="0">
                <a:latin typeface="Calibri" pitchFamily="34" charset="0"/>
              </a:rPr>
              <a:t>Durlacher</a:t>
            </a:r>
            <a:r>
              <a:rPr lang="en-US" sz="1100" dirty="0">
                <a:latin typeface="Calibri" pitchFamily="34" charset="0"/>
              </a:rPr>
              <a:t> </a:t>
            </a:r>
            <a:r>
              <a:rPr lang="en-US" sz="1100" dirty="0" smtClean="0">
                <a:latin typeface="Calibri" pitchFamily="34" charset="0"/>
              </a:rPr>
              <a:t>(</a:t>
            </a:r>
            <a:r>
              <a:rPr lang="en-US" sz="1100" dirty="0" err="1" smtClean="0">
                <a:latin typeface="Calibri" pitchFamily="34" charset="0"/>
              </a:rPr>
              <a:t>Eds</a:t>
            </a:r>
            <a:r>
              <a:rPr lang="en-US" sz="1100" dirty="0" smtClean="0">
                <a:latin typeface="Calibri" pitchFamily="34" charset="0"/>
              </a:rPr>
              <a:t>) </a:t>
            </a:r>
            <a:r>
              <a:rPr lang="en-US" sz="1100" b="1" dirty="0" smtClean="0">
                <a:solidFill>
                  <a:srgbClr val="376538"/>
                </a:solidFill>
                <a:latin typeface="Calibri" pitchFamily="34" charset="0"/>
              </a:rPr>
              <a:t>International Cases in Sustainable Travel &amp; Tourism</a:t>
            </a:r>
            <a:endParaRPr lang="en-US" sz="1100" b="1" dirty="0">
              <a:solidFill>
                <a:srgbClr val="376538"/>
              </a:solidFill>
              <a:latin typeface="Calibri" pitchFamily="34" charset="0"/>
            </a:endParaRPr>
          </a:p>
        </p:txBody>
      </p:sp>
    </p:spTree>
    <p:extLst>
      <p:ext uri="{BB962C8B-B14F-4D97-AF65-F5344CB8AC3E}">
        <p14:creationId xmlns:p14="http://schemas.microsoft.com/office/powerpoint/2010/main" val="512054722"/>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781800" y="4806086"/>
            <a:ext cx="2133600" cy="199302"/>
          </a:xfrm>
        </p:spPr>
        <p:txBody>
          <a:bodyPr/>
          <a:lstStyle>
            <a:lvl1pPr>
              <a:defRPr/>
            </a:lvl1pPr>
          </a:lstStyle>
          <a:p>
            <a:fld id="{CA519284-E648-4D87-9771-7975855ECF80}" type="slidenum">
              <a:rPr lang="en-US"/>
              <a:pPr/>
              <a:t>‹#›</a:t>
            </a:fld>
            <a:endParaRPr lang="en-US"/>
          </a:p>
        </p:txBody>
      </p:sp>
      <p:sp>
        <p:nvSpPr>
          <p:cNvPr id="8" name="Title 7"/>
          <p:cNvSpPr>
            <a:spLocks noGrp="1"/>
          </p:cNvSpPr>
          <p:nvPr>
            <p:ph type="title"/>
          </p:nvPr>
        </p:nvSpPr>
        <p:spPr/>
        <p:txBody>
          <a:bodyPr/>
          <a:lstStyle/>
          <a:p>
            <a:r>
              <a:rPr lang="en-US" smtClean="0"/>
              <a:t>Click to edit Master title style</a:t>
            </a:r>
            <a:endParaRPr lang="en-AU"/>
          </a:p>
        </p:txBody>
      </p:sp>
      <p:sp>
        <p:nvSpPr>
          <p:cNvPr id="10" name="Content Placeholder 9"/>
          <p:cNvSpPr>
            <a:spLocks noGrp="1"/>
          </p:cNvSpPr>
          <p:nvPr>
            <p:ph sz="quarter" idx="13"/>
          </p:nvPr>
        </p:nvSpPr>
        <p:spPr>
          <a:xfrm>
            <a:off x="849313" y="754063"/>
            <a:ext cx="7986712" cy="3876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100297372"/>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54049" y="753466"/>
            <a:ext cx="3930091" cy="3957524"/>
          </a:xfrm>
        </p:spPr>
        <p:txBody>
          <a:bodyPr/>
          <a:lstStyle>
            <a:lvl1pPr>
              <a:defRPr sz="2800" b="0"/>
            </a:lvl1pPr>
            <a:lvl2pPr>
              <a:defRPr sz="24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937760" y="753466"/>
            <a:ext cx="3913632" cy="3957524"/>
          </a:xfrm>
        </p:spPr>
        <p:txBody>
          <a:bodyPr/>
          <a:lstStyle>
            <a:lvl1pPr>
              <a:defRPr sz="2800" b="0"/>
            </a:lvl1pPr>
            <a:lvl2pPr>
              <a:defRPr sz="2400" b="0"/>
            </a:lvl2pPr>
            <a:lvl3pPr>
              <a:defRPr sz="2000" b="0"/>
            </a:lvl3pPr>
            <a:lvl4pPr>
              <a:defRPr sz="1800" b="0"/>
            </a:lvl4pPr>
            <a:lvl5pPr>
              <a:defRPr sz="1800" b="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lvl1pPr>
              <a:defRPr/>
            </a:lvl1pPr>
          </a:lstStyle>
          <a:p>
            <a:fld id="{58FFC989-C9F5-4D51-A9C3-AE5F20336AC3}" type="slidenum">
              <a:rPr lang="en-US"/>
              <a:pPr/>
              <a:t>‹#›</a:t>
            </a:fld>
            <a:endParaRPr lang="en-US"/>
          </a:p>
        </p:txBody>
      </p:sp>
    </p:spTree>
    <p:extLst>
      <p:ext uri="{BB962C8B-B14F-4D97-AF65-F5344CB8AC3E}">
        <p14:creationId xmlns:p14="http://schemas.microsoft.com/office/powerpoint/2010/main" val="3410838000"/>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9302" y="792900"/>
            <a:ext cx="3913632"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19302" y="1345997"/>
            <a:ext cx="3913632" cy="324862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49979" y="792900"/>
            <a:ext cx="3975808" cy="47982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49979" y="1345997"/>
            <a:ext cx="3975808" cy="3248625"/>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708649" y="4798771"/>
            <a:ext cx="2133600" cy="221248"/>
          </a:xfrm>
        </p:spPr>
        <p:txBody>
          <a:bodyPr/>
          <a:lstStyle>
            <a:lvl1pPr>
              <a:defRPr/>
            </a:lvl1pPr>
          </a:lstStyle>
          <a:p>
            <a:fld id="{E1013306-FE83-4F60-8498-80E898BED37C}" type="slidenum">
              <a:rPr lang="en-US"/>
              <a:pPr/>
              <a:t>‹#›</a:t>
            </a:fld>
            <a:endParaRPr lang="en-US"/>
          </a:p>
        </p:txBody>
      </p:sp>
      <p:sp>
        <p:nvSpPr>
          <p:cNvPr id="10" name="Title 9"/>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2519455339"/>
      </p:ext>
    </p:extLst>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171450"/>
            <a:ext cx="80010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838200" y="742950"/>
            <a:ext cx="8001000" cy="394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6745224" y="4798771"/>
            <a:ext cx="2133600" cy="221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b="0">
                <a:latin typeface="Calibri" pitchFamily="34" charset="0"/>
              </a:defRPr>
            </a:lvl1pPr>
          </a:lstStyle>
          <a:p>
            <a:fld id="{F5AF11E3-5AEA-439E-88D2-08E5A4FC1BE9}" type="slidenum">
              <a:rPr lang="en-US" smtClean="0"/>
              <a:pPr/>
              <a:t>‹#›</a:t>
            </a:fld>
            <a:endParaRPr lang="en-US"/>
          </a:p>
        </p:txBody>
      </p:sp>
      <p:pic>
        <p:nvPicPr>
          <p:cNvPr id="3" name="Picture 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824334" cy="5143500"/>
          </a:xfrm>
          <a:prstGeom prst="rect">
            <a:avLst/>
          </a:prstGeom>
        </p:spPr>
      </p:pic>
      <p:pic>
        <p:nvPicPr>
          <p:cNvPr id="9" name="Picture 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805289" y="4740249"/>
            <a:ext cx="321378" cy="33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userDrawn="1"/>
        </p:nvSpPr>
        <p:spPr>
          <a:xfrm>
            <a:off x="1125110" y="4761196"/>
            <a:ext cx="5315447" cy="276999"/>
          </a:xfrm>
          <a:prstGeom prst="rect">
            <a:avLst/>
          </a:prstGeom>
        </p:spPr>
        <p:txBody>
          <a:bodyPr wrap="square">
            <a:spAutoFit/>
          </a:bodyPr>
          <a:lstStyle/>
          <a:p>
            <a:r>
              <a:rPr lang="en-AU" sz="1200" b="1" dirty="0" smtClean="0">
                <a:solidFill>
                  <a:srgbClr val="376538"/>
                </a:solidFill>
                <a:latin typeface="+mj-lt"/>
              </a:rPr>
              <a:t>International Cases in Sustainable Travel &amp; Tourism</a:t>
            </a:r>
            <a:endParaRPr lang="en-US" sz="1200" b="1" dirty="0">
              <a:solidFill>
                <a:srgbClr val="376538"/>
              </a:solidFill>
              <a:latin typeface="+mj-lt"/>
            </a:endParaRPr>
          </a:p>
        </p:txBody>
      </p:sp>
    </p:spTree>
  </p:cSld>
  <p:clrMap bg1="lt1" tx1="dk1" bg2="lt2" tx2="dk2" accent1="accent1" accent2="accent2" accent3="accent3" accent4="accent4" accent5="accent5" accent6="accent6" hlink="hlink" folHlink="folHlink"/>
  <p:sldLayoutIdLst>
    <p:sldLayoutId id="2147483651" r:id="rId1"/>
    <p:sldLayoutId id="2147483650" r:id="rId2"/>
    <p:sldLayoutId id="2147483652" r:id="rId3"/>
    <p:sldLayoutId id="2147483653" r:id="rId4"/>
  </p:sldLayoutIdLst>
  <p:transition spd="med">
    <p:fade thruBlk="1"/>
  </p:transition>
  <p:hf hdr="0" dt="0"/>
  <p:txStyles>
    <p:titleStyle>
      <a:lvl1pPr algn="l" rtl="0" eaLnBrk="1" fontAlgn="base" hangingPunct="1">
        <a:spcBef>
          <a:spcPct val="0"/>
        </a:spcBef>
        <a:spcAft>
          <a:spcPct val="0"/>
        </a:spcAft>
        <a:defRPr sz="3600" b="1">
          <a:solidFill>
            <a:srgbClr val="376538"/>
          </a:solidFill>
          <a:latin typeface="Calibri" pitchFamily="34" charset="0"/>
          <a:ea typeface="+mj-ea"/>
          <a:cs typeface="+mj-cs"/>
        </a:defRPr>
      </a:lvl1pPr>
      <a:lvl2pPr algn="l" rtl="0" eaLnBrk="1" fontAlgn="base" hangingPunct="1">
        <a:spcBef>
          <a:spcPct val="0"/>
        </a:spcBef>
        <a:spcAft>
          <a:spcPct val="0"/>
        </a:spcAft>
        <a:defRPr sz="3200" b="1">
          <a:solidFill>
            <a:schemeClr val="tx2"/>
          </a:solidFill>
          <a:latin typeface="Tahoma" charset="0"/>
        </a:defRPr>
      </a:lvl2pPr>
      <a:lvl3pPr algn="l" rtl="0" eaLnBrk="1" fontAlgn="base" hangingPunct="1">
        <a:spcBef>
          <a:spcPct val="0"/>
        </a:spcBef>
        <a:spcAft>
          <a:spcPct val="0"/>
        </a:spcAft>
        <a:defRPr sz="3200" b="1">
          <a:solidFill>
            <a:schemeClr val="tx2"/>
          </a:solidFill>
          <a:latin typeface="Tahoma" charset="0"/>
        </a:defRPr>
      </a:lvl3pPr>
      <a:lvl4pPr algn="l" rtl="0" eaLnBrk="1" fontAlgn="base" hangingPunct="1">
        <a:spcBef>
          <a:spcPct val="0"/>
        </a:spcBef>
        <a:spcAft>
          <a:spcPct val="0"/>
        </a:spcAft>
        <a:defRPr sz="3200" b="1">
          <a:solidFill>
            <a:schemeClr val="tx2"/>
          </a:solidFill>
          <a:latin typeface="Tahoma" charset="0"/>
        </a:defRPr>
      </a:lvl4pPr>
      <a:lvl5pPr algn="l" rtl="0" eaLnBrk="1" fontAlgn="base" hangingPunct="1">
        <a:spcBef>
          <a:spcPct val="0"/>
        </a:spcBef>
        <a:spcAft>
          <a:spcPct val="0"/>
        </a:spcAft>
        <a:defRPr sz="3200" b="1">
          <a:solidFill>
            <a:schemeClr val="tx2"/>
          </a:solidFill>
          <a:latin typeface="Tahoma" charset="0"/>
        </a:defRPr>
      </a:lvl5pPr>
      <a:lvl6pPr marL="457200" algn="l" rtl="0" eaLnBrk="1" fontAlgn="base" hangingPunct="1">
        <a:spcBef>
          <a:spcPct val="0"/>
        </a:spcBef>
        <a:spcAft>
          <a:spcPct val="0"/>
        </a:spcAft>
        <a:defRPr sz="3200" b="1">
          <a:solidFill>
            <a:schemeClr val="tx2"/>
          </a:solidFill>
          <a:latin typeface="Tahoma" charset="0"/>
        </a:defRPr>
      </a:lvl6pPr>
      <a:lvl7pPr marL="914400" algn="l" rtl="0" eaLnBrk="1" fontAlgn="base" hangingPunct="1">
        <a:spcBef>
          <a:spcPct val="0"/>
        </a:spcBef>
        <a:spcAft>
          <a:spcPct val="0"/>
        </a:spcAft>
        <a:defRPr sz="3200" b="1">
          <a:solidFill>
            <a:schemeClr val="tx2"/>
          </a:solidFill>
          <a:latin typeface="Tahoma" charset="0"/>
        </a:defRPr>
      </a:lvl7pPr>
      <a:lvl8pPr marL="1371600" algn="l" rtl="0" eaLnBrk="1" fontAlgn="base" hangingPunct="1">
        <a:spcBef>
          <a:spcPct val="0"/>
        </a:spcBef>
        <a:spcAft>
          <a:spcPct val="0"/>
        </a:spcAft>
        <a:defRPr sz="3200" b="1">
          <a:solidFill>
            <a:schemeClr val="tx2"/>
          </a:solidFill>
          <a:latin typeface="Tahoma" charset="0"/>
        </a:defRPr>
      </a:lvl8pPr>
      <a:lvl9pPr marL="1828800" algn="l" rtl="0" eaLnBrk="1" fontAlgn="base" hangingPunct="1">
        <a:spcBef>
          <a:spcPct val="0"/>
        </a:spcBef>
        <a:spcAft>
          <a:spcPct val="0"/>
        </a:spcAft>
        <a:defRPr sz="3200" b="1">
          <a:solidFill>
            <a:schemeClr val="tx2"/>
          </a:solidFill>
          <a:latin typeface="Tahoma" charset="0"/>
        </a:defRPr>
      </a:lvl9pPr>
    </p:titleStyle>
    <p:bodyStyle>
      <a:lvl1pPr marL="342900" indent="-342900" algn="l" rtl="0" eaLnBrk="1" fontAlgn="base" hangingPunct="1">
        <a:spcBef>
          <a:spcPts val="500"/>
        </a:spcBef>
        <a:spcAft>
          <a:spcPct val="0"/>
        </a:spcAft>
        <a:buClr>
          <a:srgbClr val="376538"/>
        </a:buClr>
        <a:buFont typeface="Brush Script MT" pitchFamily="66" charset="0"/>
        <a:buChar char="O"/>
        <a:defRPr sz="2800" b="0">
          <a:solidFill>
            <a:schemeClr val="tx1"/>
          </a:solidFill>
          <a:latin typeface="Calibri" pitchFamily="34" charset="0"/>
          <a:ea typeface="+mn-ea"/>
          <a:cs typeface="+mn-cs"/>
        </a:defRPr>
      </a:lvl1pPr>
      <a:lvl2pPr marL="742950" indent="-285750" algn="l" rtl="0" eaLnBrk="1" fontAlgn="base" hangingPunct="1">
        <a:spcBef>
          <a:spcPts val="500"/>
        </a:spcBef>
        <a:spcAft>
          <a:spcPct val="0"/>
        </a:spcAft>
        <a:buChar char="–"/>
        <a:defRPr sz="2400" b="0">
          <a:solidFill>
            <a:schemeClr val="tx1"/>
          </a:solidFill>
          <a:latin typeface="Calibri" pitchFamily="34" charset="0"/>
        </a:defRPr>
      </a:lvl2pPr>
      <a:lvl3pPr marL="1143000" indent="-228600" algn="l" rtl="0" eaLnBrk="1" fontAlgn="base" hangingPunct="1">
        <a:spcBef>
          <a:spcPts val="500"/>
        </a:spcBef>
        <a:spcAft>
          <a:spcPct val="0"/>
        </a:spcAft>
        <a:buChar char="•"/>
        <a:defRPr sz="2000" b="0">
          <a:solidFill>
            <a:schemeClr val="tx1"/>
          </a:solidFill>
          <a:latin typeface="Calibri" pitchFamily="34" charset="0"/>
        </a:defRPr>
      </a:lvl3pPr>
      <a:lvl4pPr marL="1600200" indent="-228600" algn="l" rtl="0" eaLnBrk="1" fontAlgn="base" hangingPunct="1">
        <a:spcBef>
          <a:spcPts val="500"/>
        </a:spcBef>
        <a:spcAft>
          <a:spcPct val="0"/>
        </a:spcAft>
        <a:buChar char="–"/>
        <a:defRPr b="0">
          <a:solidFill>
            <a:schemeClr val="tx1"/>
          </a:solidFill>
          <a:latin typeface="Calibri" pitchFamily="34" charset="0"/>
        </a:defRPr>
      </a:lvl4pPr>
      <a:lvl5pPr marL="2057400" indent="-228600" algn="l" rtl="0" eaLnBrk="1" fontAlgn="base" hangingPunct="1">
        <a:spcBef>
          <a:spcPts val="500"/>
        </a:spcBef>
        <a:spcAft>
          <a:spcPct val="0"/>
        </a:spcAft>
        <a:buChar char="»"/>
        <a:defRPr b="0">
          <a:solidFill>
            <a:schemeClr val="tx1"/>
          </a:solidFill>
          <a:latin typeface="Calibri" pitchFamily="34" charset="0"/>
        </a:defRPr>
      </a:lvl5pPr>
      <a:lvl6pPr marL="2514600" indent="-228600" algn="l" rtl="0" eaLnBrk="1" fontAlgn="base" hangingPunct="1">
        <a:spcBef>
          <a:spcPct val="20000"/>
        </a:spcBef>
        <a:spcAft>
          <a:spcPct val="0"/>
        </a:spcAft>
        <a:buChar char="»"/>
        <a:defRPr b="1">
          <a:solidFill>
            <a:schemeClr val="tx1"/>
          </a:solidFill>
          <a:latin typeface="+mn-lt"/>
        </a:defRPr>
      </a:lvl6pPr>
      <a:lvl7pPr marL="2971800" indent="-228600" algn="l" rtl="0" eaLnBrk="1" fontAlgn="base" hangingPunct="1">
        <a:spcBef>
          <a:spcPct val="20000"/>
        </a:spcBef>
        <a:spcAft>
          <a:spcPct val="0"/>
        </a:spcAft>
        <a:buChar char="»"/>
        <a:defRPr b="1">
          <a:solidFill>
            <a:schemeClr val="tx1"/>
          </a:solidFill>
          <a:latin typeface="+mn-lt"/>
        </a:defRPr>
      </a:lvl7pPr>
      <a:lvl8pPr marL="3429000" indent="-228600" algn="l" rtl="0" eaLnBrk="1" fontAlgn="base" hangingPunct="1">
        <a:spcBef>
          <a:spcPct val="20000"/>
        </a:spcBef>
        <a:spcAft>
          <a:spcPct val="0"/>
        </a:spcAft>
        <a:buChar char="»"/>
        <a:defRPr b="1">
          <a:solidFill>
            <a:schemeClr val="tx1"/>
          </a:solidFill>
          <a:latin typeface="+mn-lt"/>
        </a:defRPr>
      </a:lvl8pPr>
      <a:lvl9pPr marL="3886200" indent="-228600" algn="l" rtl="0" eaLnBrk="1" fontAlgn="base" hangingPunct="1">
        <a:spcBef>
          <a:spcPct val="20000"/>
        </a:spcBef>
        <a:spcAft>
          <a:spcPct val="0"/>
        </a:spcAft>
        <a:buChar char="»"/>
        <a:defRPr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331771"/>
            <a:ext cx="8458200" cy="612075"/>
          </a:xfrm>
        </p:spPr>
        <p:txBody>
          <a:bodyPr/>
          <a:lstStyle/>
          <a:p>
            <a:r>
              <a:rPr lang="en-AU" dirty="0" smtClean="0"/>
              <a:t>Corporate Social Responsibility and the Sustainable Tourism </a:t>
            </a:r>
            <a:br>
              <a:rPr lang="en-AU" dirty="0" smtClean="0"/>
            </a:br>
            <a:r>
              <a:rPr lang="en-AU" dirty="0" smtClean="0"/>
              <a:t>Practices of Marriott International</a:t>
            </a:r>
            <a:endParaRPr lang="en-AU" dirty="0"/>
          </a:p>
        </p:txBody>
      </p:sp>
      <p:sp>
        <p:nvSpPr>
          <p:cNvPr id="2" name="Title 1"/>
          <p:cNvSpPr>
            <a:spLocks noGrp="1"/>
          </p:cNvSpPr>
          <p:nvPr>
            <p:ph type="ctrTitle"/>
          </p:nvPr>
        </p:nvSpPr>
        <p:spPr/>
        <p:txBody>
          <a:bodyPr/>
          <a:lstStyle/>
          <a:p>
            <a:r>
              <a:rPr lang="de-DE" dirty="0" smtClean="0"/>
              <a:t>Marriott International</a:t>
            </a:r>
            <a:endParaRPr lang="en-AU" dirty="0"/>
          </a:p>
        </p:txBody>
      </p:sp>
      <p:sp>
        <p:nvSpPr>
          <p:cNvPr id="4" name="TextBox 3"/>
          <p:cNvSpPr txBox="1"/>
          <p:nvPr/>
        </p:nvSpPr>
        <p:spPr>
          <a:xfrm>
            <a:off x="286740" y="4099727"/>
            <a:ext cx="1672061" cy="338554"/>
          </a:xfrm>
          <a:prstGeom prst="rect">
            <a:avLst/>
          </a:prstGeom>
          <a:noFill/>
        </p:spPr>
        <p:txBody>
          <a:bodyPr wrap="none" rtlCol="0">
            <a:spAutoFit/>
          </a:bodyPr>
          <a:lstStyle/>
          <a:p>
            <a:r>
              <a:rPr lang="en-GB" sz="1600" dirty="0">
                <a:solidFill>
                  <a:srgbClr val="376538"/>
                </a:solidFill>
              </a:rPr>
              <a:t>Cynthia S. Deale</a:t>
            </a:r>
            <a:endParaRPr lang="en-AU" sz="1600" dirty="0">
              <a:solidFill>
                <a:srgbClr val="376538"/>
              </a:solidFill>
            </a:endParaRPr>
          </a:p>
        </p:txBody>
      </p:sp>
    </p:spTree>
    <p:extLst>
      <p:ext uri="{BB962C8B-B14F-4D97-AF65-F5344CB8AC3E}">
        <p14:creationId xmlns:p14="http://schemas.microsoft.com/office/powerpoint/2010/main" val="922337675"/>
      </p:ext>
    </p:extLst>
  </p:cSld>
  <p:clrMapOvr>
    <a:masterClrMapping/>
  </p:clrMapOvr>
  <p:transition spd="med">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Learning Outcomes</a:t>
            </a:r>
            <a:endParaRPr lang="en-AU" dirty="0"/>
          </a:p>
        </p:txBody>
      </p:sp>
      <p:sp>
        <p:nvSpPr>
          <p:cNvPr id="3" name="Content Placeholder 2"/>
          <p:cNvSpPr>
            <a:spLocks noGrp="1"/>
          </p:cNvSpPr>
          <p:nvPr>
            <p:ph idx="13"/>
          </p:nvPr>
        </p:nvSpPr>
        <p:spPr>
          <a:xfrm>
            <a:off x="849313" y="754063"/>
            <a:ext cx="7986712" cy="3876675"/>
          </a:xfrm>
        </p:spPr>
        <p:txBody>
          <a:bodyPr/>
          <a:lstStyle/>
          <a:p>
            <a:pPr marL="0" indent="0">
              <a:buNone/>
            </a:pPr>
            <a:r>
              <a:rPr lang="en-GB" sz="1800" dirty="0" smtClean="0"/>
              <a:t>After completing this case study, learners should be able to:</a:t>
            </a:r>
            <a:endParaRPr lang="en-AU" sz="1800" dirty="0" smtClean="0"/>
          </a:p>
          <a:p>
            <a:pPr marL="514350" lvl="0" indent="-514350">
              <a:buFont typeface="+mj-lt"/>
              <a:buAutoNum type="arabicPeriod"/>
            </a:pPr>
            <a:r>
              <a:rPr lang="en-GB" sz="1800" dirty="0" smtClean="0"/>
              <a:t>define basic concepts of CSR and how a company can apply these in its internal practices as well externally with a variety of partners;</a:t>
            </a:r>
            <a:endParaRPr lang="en-AU" sz="1800" dirty="0" smtClean="0"/>
          </a:p>
          <a:p>
            <a:pPr marL="514350" lvl="0" indent="-514350">
              <a:buFont typeface="+mj-lt"/>
              <a:buAutoNum type="arabicPeriod"/>
            </a:pPr>
            <a:r>
              <a:rPr lang="en-GB" sz="1800" dirty="0" smtClean="0"/>
              <a:t>describe the TBL approach to sustainability in lodging operations in terms of the interconnections between the economy, the natural environment, and the social and cultural realm, and specifically CSR;</a:t>
            </a:r>
            <a:endParaRPr lang="en-AU" sz="1800" dirty="0" smtClean="0"/>
          </a:p>
          <a:p>
            <a:pPr marL="514350" lvl="0" indent="-514350">
              <a:buFont typeface="+mj-lt"/>
              <a:buAutoNum type="arabicPeriod"/>
            </a:pPr>
            <a:r>
              <a:rPr lang="en-GB" sz="1800" dirty="0" smtClean="0"/>
              <a:t>explain best practices for CSR that can be implemented in lodging operations; </a:t>
            </a:r>
            <a:endParaRPr lang="en-AU" sz="1800" dirty="0" smtClean="0"/>
          </a:p>
          <a:p>
            <a:pPr marL="514350" lvl="0" indent="-514350">
              <a:buFont typeface="+mj-lt"/>
              <a:buAutoNum type="arabicPeriod"/>
            </a:pPr>
            <a:r>
              <a:rPr lang="en-GB" sz="1800" dirty="0" smtClean="0"/>
              <a:t>identify opportunities and challenges and the give and take involved in balancing the TBL approach to practicing sustainability in lodging operations, particularly while embracing CSR throughout an operation; and</a:t>
            </a:r>
            <a:endParaRPr lang="en-AU" sz="1800" dirty="0" smtClean="0"/>
          </a:p>
          <a:p>
            <a:pPr marL="514350" lvl="0" indent="-514350">
              <a:buFont typeface="+mj-lt"/>
              <a:buAutoNum type="arabicPeriod"/>
            </a:pPr>
            <a:r>
              <a:rPr lang="en-GB" sz="1800" dirty="0" smtClean="0"/>
              <a:t>suggest additional sustainability practices that would be useful and desired in the future in lodging operations.</a:t>
            </a:r>
            <a:endParaRPr lang="en-AU" sz="1800" dirty="0"/>
          </a:p>
        </p:txBody>
      </p:sp>
    </p:spTree>
    <p:extLst>
      <p:ext uri="{BB962C8B-B14F-4D97-AF65-F5344CB8AC3E}">
        <p14:creationId xmlns:p14="http://schemas.microsoft.com/office/powerpoint/2010/main" val="2258433694"/>
      </p:ext>
    </p:extLst>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Background</a:t>
            </a:r>
            <a:endParaRPr lang="en-US" dirty="0"/>
          </a:p>
        </p:txBody>
      </p:sp>
      <p:sp>
        <p:nvSpPr>
          <p:cNvPr id="5" name="Content Placeholder 4"/>
          <p:cNvSpPr>
            <a:spLocks noGrp="1"/>
          </p:cNvSpPr>
          <p:nvPr>
            <p:ph idx="13"/>
          </p:nvPr>
        </p:nvSpPr>
        <p:spPr>
          <a:xfrm>
            <a:off x="849313" y="754063"/>
            <a:ext cx="7986712" cy="3876675"/>
          </a:xfrm>
        </p:spPr>
        <p:txBody>
          <a:bodyPr/>
          <a:lstStyle/>
          <a:p>
            <a:r>
              <a:rPr lang="en-US" sz="2400" dirty="0" smtClean="0"/>
              <a:t>This case study features the sustainability practices of Marriott International, Inc., focusing on its corporate social responsibility (CSR).  </a:t>
            </a:r>
          </a:p>
          <a:p>
            <a:r>
              <a:rPr lang="en-US" sz="2400" dirty="0" smtClean="0"/>
              <a:t>The company seeks to address the concerns of its varied stakeholders and uses the framework of the Global Reporting Initiative (GRI) (2013).</a:t>
            </a:r>
          </a:p>
          <a:p>
            <a:r>
              <a:rPr lang="en-US" sz="2400" dirty="0" smtClean="0"/>
              <a:t>This case </a:t>
            </a:r>
            <a:r>
              <a:rPr lang="en-US" sz="2400" dirty="0" err="1" smtClean="0"/>
              <a:t>recognises</a:t>
            </a:r>
            <a:r>
              <a:rPr lang="en-US" sz="2400" dirty="0" smtClean="0"/>
              <a:t> the Marriott company’s success in applying sustainable tourism practices, through its CSR efforts. (Marriott International, Inc., 2012). </a:t>
            </a:r>
          </a:p>
        </p:txBody>
      </p:sp>
    </p:spTree>
    <p:extLst>
      <p:ext uri="{BB962C8B-B14F-4D97-AF65-F5344CB8AC3E}">
        <p14:creationId xmlns:p14="http://schemas.microsoft.com/office/powerpoint/2010/main" val="2720980327"/>
      </p:ext>
    </p:extLst>
  </p:cSld>
  <p:clrMapOvr>
    <a:masterClrMapping/>
  </p:clrMapOvr>
  <p:transition spd="med">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a:t>
            </a:r>
            <a:endParaRPr lang="en-US" dirty="0"/>
          </a:p>
        </p:txBody>
      </p:sp>
      <p:sp>
        <p:nvSpPr>
          <p:cNvPr id="3" name="Content Placeholder 2"/>
          <p:cNvSpPr>
            <a:spLocks noGrp="1"/>
          </p:cNvSpPr>
          <p:nvPr>
            <p:ph idx="13"/>
          </p:nvPr>
        </p:nvSpPr>
        <p:spPr>
          <a:xfrm>
            <a:off x="849313" y="754063"/>
            <a:ext cx="7986712" cy="3876675"/>
          </a:xfrm>
        </p:spPr>
        <p:txBody>
          <a:bodyPr/>
          <a:lstStyle/>
          <a:p>
            <a:pPr marL="0" indent="0">
              <a:buNone/>
            </a:pPr>
            <a:r>
              <a:rPr lang="en-US" sz="2000" dirty="0" smtClean="0"/>
              <a:t>In 2013, Marriott had </a:t>
            </a:r>
          </a:p>
          <a:p>
            <a:r>
              <a:rPr lang="en-US" sz="2000" dirty="0" smtClean="0"/>
              <a:t>over 3,700 lodging properties, </a:t>
            </a:r>
          </a:p>
          <a:p>
            <a:r>
              <a:rPr lang="en-US" sz="2000" dirty="0" smtClean="0"/>
              <a:t>more than 300,000 employees around the world, and </a:t>
            </a:r>
          </a:p>
          <a:p>
            <a:r>
              <a:rPr lang="en-US" sz="2000" dirty="0" smtClean="0"/>
              <a:t>reported $12 billion  in sales (for the fiscal year 2011).</a:t>
            </a:r>
          </a:p>
          <a:p>
            <a:pPr marL="0" indent="0">
              <a:buNone/>
            </a:pPr>
            <a:r>
              <a:rPr lang="en-US" sz="2000" dirty="0" smtClean="0"/>
              <a:t>Marriott operates and franchises hotels under 18 brands:</a:t>
            </a:r>
          </a:p>
          <a:p>
            <a:r>
              <a:rPr lang="en-US" sz="2000" dirty="0" smtClean="0"/>
              <a:t>Marriott Hotels &amp; Resorts, The Ritz-Carlton, JW Marriott, </a:t>
            </a:r>
            <a:r>
              <a:rPr lang="en-US" sz="2000" dirty="0" err="1" smtClean="0"/>
              <a:t>Bulgari</a:t>
            </a:r>
            <a:r>
              <a:rPr lang="en-US" sz="2000" dirty="0" smtClean="0"/>
              <a:t>, EDITION, Renaissance, Gaylord Hotels, Autograph Collection, AC Hotels by Marriott, Courtyard, Fairfield Inn &amp; Suites, </a:t>
            </a:r>
            <a:r>
              <a:rPr lang="en-US" sz="2000" dirty="0" err="1" smtClean="0"/>
              <a:t>SpringHill</a:t>
            </a:r>
            <a:r>
              <a:rPr lang="en-US" sz="2000" dirty="0" smtClean="0"/>
              <a:t> Suites, Residence Inn, </a:t>
            </a:r>
            <a:r>
              <a:rPr lang="en-US" sz="2000" dirty="0" err="1" smtClean="0"/>
              <a:t>TownePlace</a:t>
            </a:r>
            <a:r>
              <a:rPr lang="en-US" sz="2000" dirty="0" smtClean="0"/>
              <a:t> Suites, Marriott Executive Apartments, Marriott Vacation Club, Grand Residences by Marriott, and The Ritz-Carlton Destination Club (Marriott News Center, 2013).  </a:t>
            </a:r>
            <a:endParaRPr lang="en-US" sz="2000" dirty="0"/>
          </a:p>
        </p:txBody>
      </p:sp>
    </p:spTree>
    <p:extLst>
      <p:ext uri="{BB962C8B-B14F-4D97-AF65-F5344CB8AC3E}">
        <p14:creationId xmlns:p14="http://schemas.microsoft.com/office/powerpoint/2010/main" val="350855781"/>
      </p:ext>
    </p:extLst>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r>
              <a:rPr lang="en-US" smtClean="0"/>
              <a:t>Key concepts</a:t>
            </a:r>
            <a:endParaRPr lang="en-US" dirty="0"/>
          </a:p>
        </p:txBody>
      </p:sp>
      <p:sp>
        <p:nvSpPr>
          <p:cNvPr id="8" name="Content Placeholder 7"/>
          <p:cNvSpPr>
            <a:spLocks noGrp="1"/>
          </p:cNvSpPr>
          <p:nvPr>
            <p:ph sz="half" idx="2"/>
          </p:nvPr>
        </p:nvSpPr>
        <p:spPr/>
        <p:txBody>
          <a:bodyPr/>
          <a:lstStyle/>
          <a:p>
            <a:r>
              <a:rPr lang="en-US" smtClean="0"/>
              <a:t>Corporate Social Responsibility (CSR)</a:t>
            </a:r>
          </a:p>
          <a:p>
            <a:r>
              <a:rPr lang="en-US" smtClean="0"/>
              <a:t>Triple Bottom Line (TBL) sustainability </a:t>
            </a:r>
          </a:p>
          <a:p>
            <a:r>
              <a:rPr lang="en-US" smtClean="0"/>
              <a:t>Global Reporting Initiative (GRI)</a:t>
            </a:r>
          </a:p>
          <a:p>
            <a:r>
              <a:rPr lang="en-US" smtClean="0"/>
              <a:t>Sustainability as a “way of traveling.”</a:t>
            </a:r>
          </a:p>
          <a:p>
            <a:r>
              <a:rPr lang="en-US" smtClean="0"/>
              <a:t>Sustainable tourism</a:t>
            </a:r>
          </a:p>
          <a:p>
            <a:endParaRPr lang="en-US" smtClean="0"/>
          </a:p>
          <a:p>
            <a:endParaRPr lang="en-US" dirty="0"/>
          </a:p>
        </p:txBody>
      </p:sp>
      <p:sp>
        <p:nvSpPr>
          <p:cNvPr id="9" name="Text Placeholder 8"/>
          <p:cNvSpPr>
            <a:spLocks noGrp="1"/>
          </p:cNvSpPr>
          <p:nvPr>
            <p:ph type="body" sz="quarter" idx="3"/>
          </p:nvPr>
        </p:nvSpPr>
        <p:spPr/>
        <p:txBody>
          <a:bodyPr/>
          <a:lstStyle/>
          <a:p>
            <a:r>
              <a:rPr lang="en-US" smtClean="0"/>
              <a:t>Case Analysis</a:t>
            </a:r>
            <a:endParaRPr lang="en-US" dirty="0"/>
          </a:p>
        </p:txBody>
      </p:sp>
      <p:sp>
        <p:nvSpPr>
          <p:cNvPr id="10" name="Content Placeholder 9"/>
          <p:cNvSpPr>
            <a:spLocks noGrp="1"/>
          </p:cNvSpPr>
          <p:nvPr>
            <p:ph sz="quarter" idx="4"/>
          </p:nvPr>
        </p:nvSpPr>
        <p:spPr/>
        <p:txBody>
          <a:bodyPr/>
          <a:lstStyle/>
          <a:p>
            <a:r>
              <a:rPr lang="en-US" smtClean="0"/>
              <a:t>Marriott’s CSR efforts reflect core values and embrace :</a:t>
            </a:r>
          </a:p>
          <a:p>
            <a:pPr lvl="1"/>
            <a:r>
              <a:rPr lang="en-US" smtClean="0"/>
              <a:t>Business values</a:t>
            </a:r>
          </a:p>
          <a:p>
            <a:pPr lvl="1"/>
            <a:r>
              <a:rPr lang="en-US" smtClean="0"/>
              <a:t>Society</a:t>
            </a:r>
          </a:p>
          <a:p>
            <a:pPr lvl="1"/>
            <a:r>
              <a:rPr lang="en-US" smtClean="0"/>
              <a:t>Environment  </a:t>
            </a:r>
          </a:p>
          <a:p>
            <a:r>
              <a:rPr lang="en-US" smtClean="0"/>
              <a:t>Marriott’s environmental vision and goals provide a context for the case</a:t>
            </a:r>
          </a:p>
          <a:p>
            <a:endParaRPr lang="en-US" dirty="0"/>
          </a:p>
        </p:txBody>
      </p:sp>
      <p:sp>
        <p:nvSpPr>
          <p:cNvPr id="4" name="Title 3"/>
          <p:cNvSpPr>
            <a:spLocks noGrp="1"/>
          </p:cNvSpPr>
          <p:nvPr>
            <p:ph type="title"/>
          </p:nvPr>
        </p:nvSpPr>
        <p:spPr/>
        <p:txBody>
          <a:bodyPr/>
          <a:lstStyle/>
          <a:p>
            <a:r>
              <a:rPr lang="en-US" smtClean="0"/>
              <a:t>Key Concepts &amp; Case Analysis</a:t>
            </a:r>
            <a:endParaRPr lang="en-US" dirty="0"/>
          </a:p>
        </p:txBody>
      </p:sp>
    </p:spTree>
    <p:extLst>
      <p:ext uri="{BB962C8B-B14F-4D97-AF65-F5344CB8AC3E}">
        <p14:creationId xmlns:p14="http://schemas.microsoft.com/office/powerpoint/2010/main" val="914200707"/>
      </p:ext>
    </p:extLst>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Future Outlook</a:t>
            </a:r>
            <a:endParaRPr lang="en-US" dirty="0"/>
          </a:p>
        </p:txBody>
      </p:sp>
      <p:sp>
        <p:nvSpPr>
          <p:cNvPr id="3" name="Content Placeholder 2"/>
          <p:cNvSpPr>
            <a:spLocks noGrp="1"/>
          </p:cNvSpPr>
          <p:nvPr>
            <p:ph sz="half" idx="1"/>
          </p:nvPr>
        </p:nvSpPr>
        <p:spPr/>
        <p:txBody>
          <a:bodyPr/>
          <a:lstStyle/>
          <a:p>
            <a:pPr marL="0" indent="0">
              <a:buNone/>
            </a:pPr>
            <a:r>
              <a:rPr lang="en-US" sz="2000" dirty="0" smtClean="0"/>
              <a:t>Marriott continues its CSR efforts in its hotels to:</a:t>
            </a:r>
          </a:p>
          <a:p>
            <a:r>
              <a:rPr lang="en-US" sz="2000" dirty="0" smtClean="0"/>
              <a:t> reduce energy and water consumption, waste production, and the carbon footprint; </a:t>
            </a:r>
          </a:p>
          <a:p>
            <a:r>
              <a:rPr lang="en-US" sz="2000" dirty="0" smtClean="0"/>
              <a:t>improve its supply chain;</a:t>
            </a:r>
          </a:p>
          <a:p>
            <a:r>
              <a:rPr lang="en-US" sz="2000" dirty="0" smtClean="0"/>
              <a:t>expand its number of green hotels; </a:t>
            </a:r>
          </a:p>
          <a:p>
            <a:r>
              <a:rPr lang="en-US" sz="2000" dirty="0" smtClean="0"/>
              <a:t>engage guests and associates in sustainable practices. </a:t>
            </a:r>
          </a:p>
          <a:p>
            <a:pPr lvl="1"/>
            <a:endParaRPr lang="en-US" sz="1800" dirty="0" smtClean="0"/>
          </a:p>
        </p:txBody>
      </p:sp>
      <p:sp>
        <p:nvSpPr>
          <p:cNvPr id="4" name="Content Placeholder 3"/>
          <p:cNvSpPr>
            <a:spLocks noGrp="1"/>
          </p:cNvSpPr>
          <p:nvPr>
            <p:ph sz="half" idx="2"/>
          </p:nvPr>
        </p:nvSpPr>
        <p:spPr/>
        <p:txBody>
          <a:bodyPr/>
          <a:lstStyle/>
          <a:p>
            <a:pPr marL="0" indent="0">
              <a:buNone/>
            </a:pPr>
            <a:r>
              <a:rPr lang="en-US" sz="2000" dirty="0" smtClean="0"/>
              <a:t>Marriott extends its CSR efforts beyond its hotels </a:t>
            </a:r>
          </a:p>
          <a:p>
            <a:r>
              <a:rPr lang="en-US" sz="2000" dirty="0" smtClean="0"/>
              <a:t>to embrace rainforest preservation and water conservation</a:t>
            </a:r>
          </a:p>
          <a:p>
            <a:pPr marL="0" indent="0">
              <a:buNone/>
            </a:pPr>
            <a:r>
              <a:rPr lang="en-US" sz="2000" dirty="0" smtClean="0"/>
              <a:t>Marriott continues to update and upgrade its CSR efforts</a:t>
            </a:r>
          </a:p>
          <a:p>
            <a:r>
              <a:rPr lang="en-US" sz="2000" dirty="0" smtClean="0"/>
              <a:t>pushing forward to improve and expand upon its work in all areas of sustainability.</a:t>
            </a:r>
            <a:endParaRPr lang="en-US" sz="2000" dirty="0"/>
          </a:p>
        </p:txBody>
      </p:sp>
    </p:spTree>
    <p:extLst>
      <p:ext uri="{BB962C8B-B14F-4D97-AF65-F5344CB8AC3E}">
        <p14:creationId xmlns:p14="http://schemas.microsoft.com/office/powerpoint/2010/main" val="2829893248"/>
      </p:ext>
    </p:extLst>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Study Questions</a:t>
            </a:r>
            <a:endParaRPr lang="en-AU" dirty="0"/>
          </a:p>
        </p:txBody>
      </p:sp>
      <p:sp>
        <p:nvSpPr>
          <p:cNvPr id="3" name="Content Placeholder 2"/>
          <p:cNvSpPr>
            <a:spLocks noGrp="1"/>
          </p:cNvSpPr>
          <p:nvPr>
            <p:ph idx="13"/>
          </p:nvPr>
        </p:nvSpPr>
        <p:spPr>
          <a:xfrm>
            <a:off x="849313" y="754063"/>
            <a:ext cx="7986712" cy="3876675"/>
          </a:xfrm>
        </p:spPr>
        <p:txBody>
          <a:bodyPr/>
          <a:lstStyle/>
          <a:p>
            <a:pPr marL="514350" lvl="0" indent="-514350">
              <a:buFont typeface="+mj-lt"/>
              <a:buAutoNum type="arabicPeriod"/>
            </a:pPr>
            <a:r>
              <a:rPr lang="en-GB" sz="1800" dirty="0" smtClean="0"/>
              <a:t>Sometimes there is resistance to practicing social and environmental sustainability in CSR efforts because these practices must be balanced with profitability. What can various stakeholders do to help ensure that this balance—the TBL of people-planet-profits-- is the focus of sustainability efforts?</a:t>
            </a:r>
            <a:endParaRPr lang="en-AU" sz="1800" dirty="0" smtClean="0"/>
          </a:p>
          <a:p>
            <a:pPr marL="514350" lvl="0" indent="-514350">
              <a:buFont typeface="+mj-lt"/>
              <a:buAutoNum type="arabicPeriod"/>
            </a:pPr>
            <a:r>
              <a:rPr lang="en-GB" sz="1800" dirty="0" smtClean="0"/>
              <a:t>Compare and contrast Marriott‘s CSR efforts with those of another prominent lodging or hospitality company. Use references to make the comparison.</a:t>
            </a:r>
            <a:endParaRPr lang="en-AU" sz="1800" dirty="0" smtClean="0"/>
          </a:p>
          <a:p>
            <a:pPr marL="514350" lvl="0" indent="-514350">
              <a:buFont typeface="+mj-lt"/>
              <a:buAutoNum type="arabicPeriod"/>
            </a:pPr>
            <a:r>
              <a:rPr lang="en-GB" sz="1800" dirty="0" smtClean="0"/>
              <a:t>One focus of sustainability is to buy local and fair trade goods, including foods, beverages, household goods, and furniture. Write a plan for purchasing for the lodging industry, or another segment of the hospitality and tourism industry, based on current and future trends in the global economy, with a focus on CSR and the TBL of sustainability. Cite at least two references.</a:t>
            </a:r>
            <a:endParaRPr lang="en-AU" sz="1800" dirty="0"/>
          </a:p>
        </p:txBody>
      </p:sp>
    </p:spTree>
    <p:extLst>
      <p:ext uri="{BB962C8B-B14F-4D97-AF65-F5344CB8AC3E}">
        <p14:creationId xmlns:p14="http://schemas.microsoft.com/office/powerpoint/2010/main" val="1487665456"/>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Study Questions</a:t>
            </a:r>
            <a:endParaRPr lang="en-AU" dirty="0"/>
          </a:p>
        </p:txBody>
      </p:sp>
      <p:sp>
        <p:nvSpPr>
          <p:cNvPr id="3" name="Content Placeholder 2"/>
          <p:cNvSpPr>
            <a:spLocks noGrp="1"/>
          </p:cNvSpPr>
          <p:nvPr>
            <p:ph idx="13"/>
          </p:nvPr>
        </p:nvSpPr>
        <p:spPr>
          <a:xfrm>
            <a:off x="849313" y="754063"/>
            <a:ext cx="7986712" cy="3876675"/>
          </a:xfrm>
        </p:spPr>
        <p:txBody>
          <a:bodyPr/>
          <a:lstStyle/>
          <a:p>
            <a:pPr marL="514350" lvl="0" indent="-514350">
              <a:buFont typeface="+mj-lt"/>
              <a:buAutoNum type="arabicPeriod" startAt="3"/>
            </a:pPr>
            <a:r>
              <a:rPr lang="en-GB" sz="1800" dirty="0" smtClean="0"/>
              <a:t>Globalisation often refers to the increased mobility of goods, services, labour, technology, and capital throughout the world and this process has increased dramatically with the advent of new technologies. This interconnectedness increases interdependence and can create greater uniformity across cultures and societies and promote greater unity and openness (</a:t>
            </a:r>
            <a:r>
              <a:rPr lang="en-GB" sz="1800" dirty="0" err="1" smtClean="0"/>
              <a:t>Gizewski</a:t>
            </a:r>
            <a:r>
              <a:rPr lang="en-GB" sz="1800" dirty="0" smtClean="0"/>
              <a:t>, 2009). Discuss the benefits and drawbacks to this globalisation for CSR among those who operate hospitality and tourism businesses. Cite at least two references. </a:t>
            </a:r>
            <a:endParaRPr lang="en-AU" sz="1800" dirty="0" smtClean="0"/>
          </a:p>
          <a:p>
            <a:pPr marL="514350" lvl="0" indent="-514350">
              <a:buFont typeface="+mj-lt"/>
              <a:buAutoNum type="arabicPeriod" startAt="3"/>
            </a:pPr>
            <a:r>
              <a:rPr lang="en-GB" sz="1800" dirty="0" smtClean="0"/>
              <a:t>Marriott’s CSR efforts are well integrated into its company culture and extensive. Suggest CSR efforts that you might engage in if you were the manager of a lodging operation. Base your ideas on what you had read about Marriott’s CSR efforts, extend your ideas using ideas from at least two other companies, and explain why you believe that these CSR efforts would be effective. </a:t>
            </a:r>
            <a:endParaRPr lang="en-AU" sz="1800" dirty="0"/>
          </a:p>
        </p:txBody>
      </p:sp>
    </p:spTree>
    <p:extLst>
      <p:ext uri="{BB962C8B-B14F-4D97-AF65-F5344CB8AC3E}">
        <p14:creationId xmlns:p14="http://schemas.microsoft.com/office/powerpoint/2010/main" val="1072213824"/>
      </p:ext>
    </p:extLst>
  </p:cSld>
  <p:clrMapOvr>
    <a:masterClrMapping/>
  </p:clrMapOvr>
  <p:transition spd="med">
    <p:fade thruBlk="1"/>
  </p:transition>
</p:sld>
</file>

<file path=ppt/theme/theme1.xml><?xml version="1.0" encoding="utf-8"?>
<a:theme xmlns:a="http://schemas.openxmlformats.org/drawingml/2006/main" name="Berrylishious desig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TotalTime>
  <Words>775</Words>
  <Application>Microsoft Office PowerPoint</Application>
  <PresentationFormat>On-screen Show (16:9)</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Berrylishious design template</vt:lpstr>
      <vt:lpstr>Marriott International</vt:lpstr>
      <vt:lpstr>Learning Outcomes</vt:lpstr>
      <vt:lpstr>Background</vt:lpstr>
      <vt:lpstr>Background</vt:lpstr>
      <vt:lpstr>Key Concepts &amp; Case Analysis</vt:lpstr>
      <vt:lpstr>Future Outlook</vt:lpstr>
      <vt:lpstr>Study Questions</vt:lpstr>
      <vt:lpstr>Study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uqpbenck</cp:lastModifiedBy>
  <cp:revision>115</cp:revision>
  <cp:lastPrinted>2012-10-22T17:26:30Z</cp:lastPrinted>
  <dcterms:created xsi:type="dcterms:W3CDTF">2012-10-22T00:42:01Z</dcterms:created>
  <dcterms:modified xsi:type="dcterms:W3CDTF">2013-07-01T11:19:30Z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TC010900171033</vt:lpwstr>
  </property>
</Properties>
</file>