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538"/>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3" autoAdjust="0"/>
    <p:restoredTop sz="94660"/>
  </p:normalViewPr>
  <p:slideViewPr>
    <p:cSldViewPr snapToGrid="0">
      <p:cViewPr>
        <p:scale>
          <a:sx n="120" d="100"/>
          <a:sy n="120" d="100"/>
        </p:scale>
        <p:origin x="-1746" y="-210"/>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8B8810D6-D3A6-4BF8-80CD-F00659C9627A}" type="datetimeFigureOut">
              <a:rPr lang="en-US" smtClean="0"/>
              <a:t>7/1/2013</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1617282-C9B8-4F43-A877-0610B46B5B1D}" type="slidenum">
              <a:rPr lang="en-US" smtClean="0"/>
              <a:t>‹#›</a:t>
            </a:fld>
            <a:endParaRPr lang="en-US"/>
          </a:p>
        </p:txBody>
      </p:sp>
    </p:spTree>
    <p:extLst>
      <p:ext uri="{BB962C8B-B14F-4D97-AF65-F5344CB8AC3E}">
        <p14:creationId xmlns:p14="http://schemas.microsoft.com/office/powerpoint/2010/main" val="133222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213485E-172C-45B2-AD52-62B24C8BE908}" type="datetimeFigureOut">
              <a:rPr lang="en-AU" smtClean="0"/>
              <a:t>1/07/2013</a:t>
            </a:fld>
            <a:endParaRPr lang="en-AU"/>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5F864D3-5F54-4A5F-9A60-0CC104501B91}" type="slidenum">
              <a:rPr lang="en-AU" smtClean="0"/>
              <a:t>‹#›</a:t>
            </a:fld>
            <a:endParaRPr lang="en-AU"/>
          </a:p>
        </p:txBody>
      </p:sp>
    </p:spTree>
    <p:extLst>
      <p:ext uri="{BB962C8B-B14F-4D97-AF65-F5344CB8AC3E}">
        <p14:creationId xmlns:p14="http://schemas.microsoft.com/office/powerpoint/2010/main" val="252982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a:ln/>
        </p:spPr>
      </p:sp>
      <p:sp>
        <p:nvSpPr>
          <p:cNvPr id="2662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3 - Θέση αριθμού διαφάνειας"/>
          <p:cNvSpPr txBox="1">
            <a:spLocks noGrp="1"/>
          </p:cNvSpPr>
          <p:nvPr/>
        </p:nvSpPr>
        <p:spPr bwMode="auto">
          <a:xfrm>
            <a:off x="3885996" y="8831580"/>
            <a:ext cx="2972004"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06" tIns="44954" rIns="89906" bIns="44954" anchor="b"/>
          <a:lstStyle>
            <a:lvl1pPr defTabSz="966788" eaLnBrk="0" hangingPunct="0">
              <a:defRPr sz="4000">
                <a:solidFill>
                  <a:schemeClr val="tx1"/>
                </a:solidFill>
                <a:latin typeface="Times New Roman Greek" charset="-95"/>
              </a:defRPr>
            </a:lvl1pPr>
            <a:lvl2pPr marL="742950" indent="-285750" defTabSz="966788" eaLnBrk="0" hangingPunct="0">
              <a:defRPr sz="4000">
                <a:solidFill>
                  <a:schemeClr val="tx1"/>
                </a:solidFill>
                <a:latin typeface="Times New Roman Greek" charset="-95"/>
              </a:defRPr>
            </a:lvl2pPr>
            <a:lvl3pPr marL="1143000" indent="-228600" defTabSz="966788" eaLnBrk="0" hangingPunct="0">
              <a:defRPr sz="4000">
                <a:solidFill>
                  <a:schemeClr val="tx1"/>
                </a:solidFill>
                <a:latin typeface="Times New Roman Greek" charset="-95"/>
              </a:defRPr>
            </a:lvl3pPr>
            <a:lvl4pPr marL="1600200" indent="-228600" defTabSz="966788" eaLnBrk="0" hangingPunct="0">
              <a:defRPr sz="4000">
                <a:solidFill>
                  <a:schemeClr val="tx1"/>
                </a:solidFill>
                <a:latin typeface="Times New Roman Greek" charset="-95"/>
              </a:defRPr>
            </a:lvl4pPr>
            <a:lvl5pPr marL="2057400" indent="-228600" defTabSz="966788" eaLnBrk="0" hangingPunct="0">
              <a:defRPr sz="4000">
                <a:solidFill>
                  <a:schemeClr val="tx1"/>
                </a:solidFill>
                <a:latin typeface="Times New Roman Greek" charset="-95"/>
              </a:defRPr>
            </a:lvl5pPr>
            <a:lvl6pPr marL="2514600" indent="-228600" defTabSz="966788" eaLnBrk="0" fontAlgn="base" hangingPunct="0">
              <a:spcBef>
                <a:spcPct val="0"/>
              </a:spcBef>
              <a:spcAft>
                <a:spcPct val="0"/>
              </a:spcAft>
              <a:defRPr sz="4000">
                <a:solidFill>
                  <a:schemeClr val="tx1"/>
                </a:solidFill>
                <a:latin typeface="Times New Roman Greek" charset="-95"/>
              </a:defRPr>
            </a:lvl6pPr>
            <a:lvl7pPr marL="2971800" indent="-228600" defTabSz="966788" eaLnBrk="0" fontAlgn="base" hangingPunct="0">
              <a:spcBef>
                <a:spcPct val="0"/>
              </a:spcBef>
              <a:spcAft>
                <a:spcPct val="0"/>
              </a:spcAft>
              <a:defRPr sz="4000">
                <a:solidFill>
                  <a:schemeClr val="tx1"/>
                </a:solidFill>
                <a:latin typeface="Times New Roman Greek" charset="-95"/>
              </a:defRPr>
            </a:lvl7pPr>
            <a:lvl8pPr marL="3429000" indent="-228600" defTabSz="966788" eaLnBrk="0" fontAlgn="base" hangingPunct="0">
              <a:spcBef>
                <a:spcPct val="0"/>
              </a:spcBef>
              <a:spcAft>
                <a:spcPct val="0"/>
              </a:spcAft>
              <a:defRPr sz="4000">
                <a:solidFill>
                  <a:schemeClr val="tx1"/>
                </a:solidFill>
                <a:latin typeface="Times New Roman Greek" charset="-95"/>
              </a:defRPr>
            </a:lvl8pPr>
            <a:lvl9pPr marL="3886200" indent="-228600" defTabSz="966788" eaLnBrk="0" fontAlgn="base" hangingPunct="0">
              <a:spcBef>
                <a:spcPct val="0"/>
              </a:spcBef>
              <a:spcAft>
                <a:spcPct val="0"/>
              </a:spcAft>
              <a:defRPr sz="4000">
                <a:solidFill>
                  <a:schemeClr val="tx1"/>
                </a:solidFill>
                <a:latin typeface="Times New Roman Greek" charset="-95"/>
              </a:defRPr>
            </a:lvl9pPr>
          </a:lstStyle>
          <a:p>
            <a:pPr algn="r"/>
            <a:fld id="{D3EF59CD-2E09-408F-9C2F-F344104F3548}" type="slidenum">
              <a:rPr lang="el-GR" sz="1200">
                <a:latin typeface="Times New Roman" pitchFamily="18" charset="0"/>
              </a:rPr>
              <a:pPr algn="r"/>
              <a:t>4</a:t>
            </a:fld>
            <a:endParaRPr lang="el-GR"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80" y="0"/>
            <a:ext cx="9158400" cy="2949934"/>
          </a:xfrm>
          <a:prstGeom prst="rect">
            <a:avLst/>
          </a:prstGeom>
        </p:spPr>
      </p:pic>
      <p:pic>
        <p:nvPicPr>
          <p:cNvPr id="9" name="Picture 3"/>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t="50024" b="9811"/>
          <a:stretch/>
        </p:blipFill>
        <p:spPr bwMode="auto">
          <a:xfrm>
            <a:off x="-13826" y="2384754"/>
            <a:ext cx="9157826" cy="2758745"/>
          </a:xfrm>
          <a:prstGeom prst="rect">
            <a:avLst/>
          </a:prstGeom>
          <a:noFill/>
          <a:ln>
            <a:noFill/>
          </a:ln>
          <a:effectLst>
            <a:outerShdw blurRad="190500" dist="76200" dir="16200000" algn="ctr" rotWithShape="0">
              <a:schemeClr val="tx1">
                <a:alpha val="81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304800" y="3331772"/>
            <a:ext cx="8458200" cy="35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Title 6"/>
          <p:cNvSpPr>
            <a:spLocks noGrp="1"/>
          </p:cNvSpPr>
          <p:nvPr>
            <p:ph type="title"/>
          </p:nvPr>
        </p:nvSpPr>
        <p:spPr>
          <a:xfrm>
            <a:off x="304800" y="2885832"/>
            <a:ext cx="8001000" cy="429862"/>
          </a:xfrm>
        </p:spPr>
        <p:txBody>
          <a:bodyPr/>
          <a:lstStyle/>
          <a:p>
            <a:r>
              <a:rPr lang="en-US" dirty="0" smtClean="0"/>
              <a:t>Click to edit Master title style</a:t>
            </a:r>
            <a:endParaRPr lang="en-AU" dirty="0"/>
          </a:p>
        </p:txBody>
      </p:sp>
      <p:pic>
        <p:nvPicPr>
          <p:cNvPr id="13"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64381" y="4085830"/>
            <a:ext cx="657750" cy="69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06859" y="4072305"/>
            <a:ext cx="1181000" cy="70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88622" y="4140979"/>
            <a:ext cx="1171164" cy="55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a:xfrm>
            <a:off x="3403531" y="4822274"/>
            <a:ext cx="5514651" cy="261610"/>
          </a:xfrm>
          <a:prstGeom prst="rect">
            <a:avLst/>
          </a:prstGeom>
          <a:noFill/>
        </p:spPr>
        <p:txBody>
          <a:bodyPr wrap="none" rtlCol="0">
            <a:spAutoFit/>
          </a:bodyPr>
          <a:lstStyle/>
          <a:p>
            <a:pPr algn="r"/>
            <a:r>
              <a:rPr lang="en-US" sz="1100" dirty="0" smtClean="0">
                <a:latin typeface="Calibri" pitchFamily="34" charset="0"/>
              </a:rPr>
              <a:t>© Benckendorff &amp; Lund-</a:t>
            </a:r>
            <a:r>
              <a:rPr lang="en-US" sz="1100" dirty="0" err="1" smtClean="0">
                <a:latin typeface="Calibri" pitchFamily="34" charset="0"/>
              </a:rPr>
              <a:t>Durlacher</a:t>
            </a:r>
            <a:r>
              <a:rPr lang="en-US" sz="1100" dirty="0">
                <a:latin typeface="Calibri" pitchFamily="34" charset="0"/>
              </a:rPr>
              <a:t> </a:t>
            </a:r>
            <a:r>
              <a:rPr lang="en-US" sz="1100" dirty="0" smtClean="0">
                <a:latin typeface="Calibri" pitchFamily="34" charset="0"/>
              </a:rPr>
              <a:t>(</a:t>
            </a:r>
            <a:r>
              <a:rPr lang="en-US" sz="1100" dirty="0" err="1" smtClean="0">
                <a:latin typeface="Calibri" pitchFamily="34" charset="0"/>
              </a:rPr>
              <a:t>Eds</a:t>
            </a:r>
            <a:r>
              <a:rPr lang="en-US" sz="1100" dirty="0" smtClean="0">
                <a:latin typeface="Calibri" pitchFamily="34" charset="0"/>
              </a:rPr>
              <a:t>) </a:t>
            </a:r>
            <a:r>
              <a:rPr lang="en-US" sz="1100" b="1" dirty="0" smtClean="0">
                <a:solidFill>
                  <a:srgbClr val="376538"/>
                </a:solidFill>
                <a:latin typeface="Calibri" pitchFamily="34" charset="0"/>
              </a:rPr>
              <a:t>International Cases in Sustainable Travel &amp; Tourism</a:t>
            </a:r>
            <a:endParaRPr lang="en-US" sz="1100" b="1" dirty="0">
              <a:solidFill>
                <a:srgbClr val="376538"/>
              </a:solidFill>
              <a:latin typeface="Calibri" pitchFamily="34" charset="0"/>
            </a:endParaRPr>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4806086"/>
            <a:ext cx="2133600" cy="199302"/>
          </a:xfrm>
        </p:spPr>
        <p:txBody>
          <a:bodyPr/>
          <a:lstStyle>
            <a:lvl1pPr>
              <a:defRPr/>
            </a:lvl1pPr>
          </a:lstStyle>
          <a:p>
            <a:fld id="{CA519284-E648-4D87-9771-7975855ECF80}" type="slidenum">
              <a:rPr lang="en-US"/>
              <a:pPr/>
              <a:t>‹#›</a:t>
            </a:fld>
            <a:endParaRPr lang="en-US"/>
          </a:p>
        </p:txBody>
      </p:sp>
      <p:sp>
        <p:nvSpPr>
          <p:cNvPr id="8" name="Title 7"/>
          <p:cNvSpPr>
            <a:spLocks noGrp="1"/>
          </p:cNvSpPr>
          <p:nvPr>
            <p:ph type="title"/>
          </p:nvPr>
        </p:nvSpPr>
        <p:spPr/>
        <p:txBody>
          <a:bodyPr/>
          <a:lstStyle/>
          <a:p>
            <a:r>
              <a:rPr lang="en-US" smtClean="0"/>
              <a:t>Click to edit Master title style</a:t>
            </a:r>
            <a:endParaRPr lang="en-AU"/>
          </a:p>
        </p:txBody>
      </p:sp>
      <p:sp>
        <p:nvSpPr>
          <p:cNvPr id="10" name="Content Placeholder 9"/>
          <p:cNvSpPr>
            <a:spLocks noGrp="1"/>
          </p:cNvSpPr>
          <p:nvPr>
            <p:ph sz="quarter" idx="13"/>
          </p:nvPr>
        </p:nvSpPr>
        <p:spPr>
          <a:xfrm>
            <a:off x="849313" y="754063"/>
            <a:ext cx="7986712" cy="387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049" y="753466"/>
            <a:ext cx="3930091"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753466"/>
            <a:ext cx="3913632"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9302" y="792900"/>
            <a:ext cx="3913632"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19302" y="1345997"/>
            <a:ext cx="3913632"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9979" y="792900"/>
            <a:ext cx="397580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9979" y="1345997"/>
            <a:ext cx="3975808"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708649" y="4798771"/>
            <a:ext cx="2133600" cy="221248"/>
          </a:xfrm>
        </p:spPr>
        <p:txBody>
          <a:bodyPr/>
          <a:lstStyle>
            <a:lvl1pPr>
              <a:defRPr/>
            </a:lvl1pPr>
          </a:lstStyle>
          <a:p>
            <a:fld id="{E1013306-FE83-4F60-8498-80E898BED37C}" type="slidenum">
              <a:rPr lang="en-US"/>
              <a:pPr/>
              <a:t>‹#›</a:t>
            </a:fld>
            <a:endParaRPr lang="en-US"/>
          </a:p>
        </p:txBody>
      </p:sp>
      <p:sp>
        <p:nvSpPr>
          <p:cNvPr id="10" name="Title 9"/>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171450"/>
            <a:ext cx="800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38200" y="742950"/>
            <a:ext cx="8001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45224" y="4798771"/>
            <a:ext cx="2133600" cy="22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latin typeface="Calibri" pitchFamily="34" charset="0"/>
              </a:defRPr>
            </a:lvl1pPr>
          </a:lstStyle>
          <a:p>
            <a:fld id="{F5AF11E3-5AEA-439E-88D2-08E5A4FC1BE9}" type="slidenum">
              <a:rPr lang="en-US" smtClean="0"/>
              <a:pPr/>
              <a:t>‹#›</a:t>
            </a:fld>
            <a:endParaRPr lang="en-US"/>
          </a:p>
        </p:txBody>
      </p:sp>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824334" cy="5143500"/>
          </a:xfrm>
          <a:prstGeom prst="rect">
            <a:avLst/>
          </a:prstGeom>
        </p:spPr>
      </p:pic>
      <p:pic>
        <p:nvPicPr>
          <p:cNvPr id="9"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05289" y="4740249"/>
            <a:ext cx="321378" cy="33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1125110" y="4761196"/>
            <a:ext cx="5315447" cy="276999"/>
          </a:xfrm>
          <a:prstGeom prst="rect">
            <a:avLst/>
          </a:prstGeom>
        </p:spPr>
        <p:txBody>
          <a:bodyPr wrap="square">
            <a:spAutoFit/>
          </a:bodyPr>
          <a:lstStyle/>
          <a:p>
            <a:r>
              <a:rPr lang="en-AU" sz="1200" b="1" dirty="0" smtClean="0">
                <a:solidFill>
                  <a:srgbClr val="376538"/>
                </a:solidFill>
                <a:latin typeface="+mj-lt"/>
              </a:rPr>
              <a:t>International Cases in Sustainable Travel &amp; Tourism</a:t>
            </a:r>
            <a:endParaRPr lang="en-US" sz="1200" b="1" dirty="0">
              <a:solidFill>
                <a:srgbClr val="376538"/>
              </a:solidFill>
              <a:latin typeface="+mj-lt"/>
            </a:endParaRPr>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Lst>
  <p:transition spd="med">
    <p:fade thruBlk="1"/>
  </p:transition>
  <p:hf hdr="0" dt="0"/>
  <p:txStyles>
    <p:titleStyle>
      <a:lvl1pPr algn="l" rtl="0" eaLnBrk="1" fontAlgn="base" hangingPunct="1">
        <a:spcBef>
          <a:spcPct val="0"/>
        </a:spcBef>
        <a:spcAft>
          <a:spcPct val="0"/>
        </a:spcAft>
        <a:defRPr sz="3600" b="1">
          <a:solidFill>
            <a:srgbClr val="376538"/>
          </a:solidFill>
          <a:latin typeface="Calibri" pitchFamily="34" charset="0"/>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ts val="500"/>
        </a:spcBef>
        <a:spcAft>
          <a:spcPct val="0"/>
        </a:spcAft>
        <a:buClr>
          <a:srgbClr val="376538"/>
        </a:buClr>
        <a:buFont typeface="Brush Script MT" pitchFamily="66" charset="0"/>
        <a:buChar char="O"/>
        <a:defRPr sz="2800" b="0">
          <a:solidFill>
            <a:schemeClr val="tx1"/>
          </a:solidFill>
          <a:latin typeface="Calibri" pitchFamily="34" charset="0"/>
          <a:ea typeface="+mn-ea"/>
          <a:cs typeface="+mn-cs"/>
        </a:defRPr>
      </a:lvl1pPr>
      <a:lvl2pPr marL="742950" indent="-285750" algn="l" rtl="0" eaLnBrk="1" fontAlgn="base" hangingPunct="1">
        <a:spcBef>
          <a:spcPts val="500"/>
        </a:spcBef>
        <a:spcAft>
          <a:spcPct val="0"/>
        </a:spcAft>
        <a:buChar char="–"/>
        <a:defRPr sz="2400" b="0">
          <a:solidFill>
            <a:schemeClr val="tx1"/>
          </a:solidFill>
          <a:latin typeface="Calibri" pitchFamily="34" charset="0"/>
        </a:defRPr>
      </a:lvl2pPr>
      <a:lvl3pPr marL="1143000" indent="-228600" algn="l" rtl="0" eaLnBrk="1" fontAlgn="base" hangingPunct="1">
        <a:spcBef>
          <a:spcPts val="500"/>
        </a:spcBef>
        <a:spcAft>
          <a:spcPct val="0"/>
        </a:spcAft>
        <a:buChar char="•"/>
        <a:defRPr sz="2000" b="0">
          <a:solidFill>
            <a:schemeClr val="tx1"/>
          </a:solidFill>
          <a:latin typeface="Calibri" pitchFamily="34" charset="0"/>
        </a:defRPr>
      </a:lvl3pPr>
      <a:lvl4pPr marL="1600200" indent="-228600" algn="l" rtl="0" eaLnBrk="1" fontAlgn="base" hangingPunct="1">
        <a:spcBef>
          <a:spcPts val="500"/>
        </a:spcBef>
        <a:spcAft>
          <a:spcPct val="0"/>
        </a:spcAft>
        <a:buChar char="–"/>
        <a:defRPr b="0">
          <a:solidFill>
            <a:schemeClr val="tx1"/>
          </a:solidFill>
          <a:latin typeface="Calibri" pitchFamily="34" charset="0"/>
        </a:defRPr>
      </a:lvl4pPr>
      <a:lvl5pPr marL="2057400" indent="-228600" algn="l" rtl="0" eaLnBrk="1" fontAlgn="base" hangingPunct="1">
        <a:spcBef>
          <a:spcPts val="500"/>
        </a:spcBef>
        <a:spcAft>
          <a:spcPct val="0"/>
        </a:spcAft>
        <a:buChar char="»"/>
        <a:defRPr b="0">
          <a:solidFill>
            <a:schemeClr val="tx1"/>
          </a:solidFill>
          <a:latin typeface="Calibri" pitchFamily="34" charset="0"/>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885832"/>
            <a:ext cx="8568856" cy="429862"/>
          </a:xfrm>
        </p:spPr>
        <p:txBody>
          <a:bodyPr>
            <a:noAutofit/>
          </a:bodyPr>
          <a:lstStyle/>
          <a:p>
            <a:r>
              <a:rPr lang="en-AU" sz="2400" b="1" dirty="0"/>
              <a:t>Ionian Eco Villagers, </a:t>
            </a:r>
            <a:r>
              <a:rPr lang="en-AU" sz="2400" b="1" dirty="0" smtClean="0"/>
              <a:t>Nature </a:t>
            </a:r>
            <a:r>
              <a:rPr lang="en-AU" sz="2400" b="1" dirty="0"/>
              <a:t>World Travel </a:t>
            </a:r>
            <a:r>
              <a:rPr lang="en-AU" sz="2400" b="1" dirty="0" smtClean="0"/>
              <a:t>and </a:t>
            </a:r>
            <a:r>
              <a:rPr lang="en-AU" sz="2400" b="1" dirty="0"/>
              <a:t>Earth, Sea &amp; Sky</a:t>
            </a:r>
          </a:p>
        </p:txBody>
      </p:sp>
      <p:sp>
        <p:nvSpPr>
          <p:cNvPr id="3" name="Subtitle 2"/>
          <p:cNvSpPr>
            <a:spLocks noGrp="1"/>
          </p:cNvSpPr>
          <p:nvPr>
            <p:ph type="subTitle" idx="1"/>
          </p:nvPr>
        </p:nvSpPr>
        <p:spPr/>
        <p:txBody>
          <a:bodyPr/>
          <a:lstStyle/>
          <a:p>
            <a:r>
              <a:rPr lang="en-AU" dirty="0" smtClean="0"/>
              <a:t>A </a:t>
            </a:r>
            <a:r>
              <a:rPr lang="en-AU" dirty="0"/>
              <a:t>collaborative approach to sustainability in tourism</a:t>
            </a:r>
          </a:p>
        </p:txBody>
      </p:sp>
      <p:sp>
        <p:nvSpPr>
          <p:cNvPr id="4" name="TextBox 3"/>
          <p:cNvSpPr txBox="1"/>
          <p:nvPr/>
        </p:nvSpPr>
        <p:spPr>
          <a:xfrm>
            <a:off x="344355" y="3821431"/>
            <a:ext cx="1612942" cy="338554"/>
          </a:xfrm>
          <a:prstGeom prst="rect">
            <a:avLst/>
          </a:prstGeom>
          <a:noFill/>
        </p:spPr>
        <p:txBody>
          <a:bodyPr wrap="none" rtlCol="0">
            <a:spAutoFit/>
          </a:bodyPr>
          <a:lstStyle/>
          <a:p>
            <a:r>
              <a:rPr lang="en-GB" sz="1600" dirty="0">
                <a:solidFill>
                  <a:srgbClr val="376538"/>
                </a:solidFill>
              </a:rPr>
              <a:t>Marianna </a:t>
            </a:r>
            <a:r>
              <a:rPr lang="en-GB" sz="1600" dirty="0" err="1">
                <a:solidFill>
                  <a:srgbClr val="376538"/>
                </a:solidFill>
              </a:rPr>
              <a:t>Sigala</a:t>
            </a:r>
            <a:endParaRPr lang="en-AU" sz="1600" dirty="0">
              <a:solidFill>
                <a:srgbClr val="376538"/>
              </a:solidFill>
            </a:endParaRPr>
          </a:p>
        </p:txBody>
      </p:sp>
    </p:spTree>
    <p:extLst>
      <p:ext uri="{BB962C8B-B14F-4D97-AF65-F5344CB8AC3E}">
        <p14:creationId xmlns:p14="http://schemas.microsoft.com/office/powerpoint/2010/main" val="4004052416"/>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Study Questions</a:t>
            </a:r>
            <a:endParaRPr lang="en-AU" dirty="0"/>
          </a:p>
        </p:txBody>
      </p:sp>
      <p:sp>
        <p:nvSpPr>
          <p:cNvPr id="3" name="Content Placeholder 2"/>
          <p:cNvSpPr>
            <a:spLocks noGrp="1"/>
          </p:cNvSpPr>
          <p:nvPr>
            <p:ph idx="13"/>
          </p:nvPr>
        </p:nvSpPr>
        <p:spPr>
          <a:xfrm>
            <a:off x="849313" y="754063"/>
            <a:ext cx="7986712" cy="3876675"/>
          </a:xfrm>
        </p:spPr>
        <p:txBody>
          <a:bodyPr/>
          <a:lstStyle/>
          <a:p>
            <a:pPr marL="514350" lvl="0" indent="-514350">
              <a:buFont typeface="+mj-lt"/>
              <a:buAutoNum type="arabicPeriod"/>
            </a:pPr>
            <a:r>
              <a:rPr lang="en-GB" sz="1800" dirty="0" smtClean="0"/>
              <a:t>Prepare a report analysing how Mr </a:t>
            </a:r>
            <a:r>
              <a:rPr lang="en-GB" sz="1800" dirty="0" err="1" smtClean="0"/>
              <a:t>Vardakastanis</a:t>
            </a:r>
            <a:r>
              <a:rPr lang="en-GB" sz="1800" dirty="0" smtClean="0"/>
              <a:t> can exploit social media for supporting the operations of his organisations (e.g. volunteer recruitment, sustainable promotion, raising environmental awareness and education). Your report should include the use of social media internally (i.e. how the organisation can develop and use its own social media tools, e.g. a blog) and externally (i.e. how the organisation can exploit existing social media such as Facebook). To better develop this report, investigate how the following organisations use social media: http://www.wwf.org/; http://www.conservation.org/; http://www.joinred.com/; www.oneplanetliving.org. </a:t>
            </a:r>
            <a:endParaRPr lang="en-AU" sz="1800" dirty="0" smtClean="0"/>
          </a:p>
          <a:p>
            <a:pPr marL="514350" lvl="0" indent="-514350">
              <a:buFont typeface="+mj-lt"/>
              <a:buAutoNum type="arabicPeriod"/>
            </a:pPr>
            <a:r>
              <a:rPr lang="en-GB" sz="1800" dirty="0" smtClean="0"/>
              <a:t>What advice would you give to Mr </a:t>
            </a:r>
            <a:r>
              <a:rPr lang="en-GB" sz="1800" dirty="0" err="1" smtClean="0"/>
              <a:t>Vardakastanis</a:t>
            </a:r>
            <a:r>
              <a:rPr lang="en-GB" sz="1800" dirty="0" smtClean="0"/>
              <a:t> to address the locals’ persistence and priority towards short-term profit during this period of the economic crisis? </a:t>
            </a:r>
            <a:endParaRPr lang="en-AU" sz="1800" dirty="0"/>
          </a:p>
        </p:txBody>
      </p:sp>
    </p:spTree>
    <p:extLst>
      <p:ext uri="{BB962C8B-B14F-4D97-AF65-F5344CB8AC3E}">
        <p14:creationId xmlns:p14="http://schemas.microsoft.com/office/powerpoint/2010/main" val="1436560459"/>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Learning Outcomes</a:t>
            </a:r>
            <a:endParaRPr lang="en-AU" dirty="0"/>
          </a:p>
        </p:txBody>
      </p:sp>
      <p:sp>
        <p:nvSpPr>
          <p:cNvPr id="3" name="Content Placeholder 2"/>
          <p:cNvSpPr>
            <a:spLocks noGrp="1"/>
          </p:cNvSpPr>
          <p:nvPr>
            <p:ph idx="13"/>
          </p:nvPr>
        </p:nvSpPr>
        <p:spPr>
          <a:xfrm>
            <a:off x="849313" y="754063"/>
            <a:ext cx="7986712" cy="3876675"/>
          </a:xfrm>
        </p:spPr>
        <p:txBody>
          <a:bodyPr/>
          <a:lstStyle/>
          <a:p>
            <a:pPr marL="0" indent="0">
              <a:buNone/>
            </a:pPr>
            <a:r>
              <a:rPr lang="en-GB" sz="2000" dirty="0" smtClean="0"/>
              <a:t>After completing this case study learners should be able to demonstrate: </a:t>
            </a:r>
            <a:endParaRPr lang="en-AU" sz="2000" dirty="0" smtClean="0"/>
          </a:p>
          <a:p>
            <a:pPr lvl="0"/>
            <a:r>
              <a:rPr lang="en-GB" sz="2000" dirty="0" smtClean="0"/>
              <a:t>the importance of managing sustainability from a tourism supply chain perspective; </a:t>
            </a:r>
            <a:endParaRPr lang="en-AU" sz="2000" dirty="0" smtClean="0"/>
          </a:p>
          <a:p>
            <a:pPr lvl="0"/>
            <a:r>
              <a:rPr lang="en-GB" sz="2000" dirty="0" smtClean="0"/>
              <a:t>the need to develop and nurture a stakeholder network for developing and implementing collaborative sustainable practices that create shared (economic, social and environmental) value to all stakeholders; </a:t>
            </a:r>
            <a:endParaRPr lang="en-AU" sz="2000" dirty="0" smtClean="0"/>
          </a:p>
          <a:p>
            <a:pPr lvl="0"/>
            <a:r>
              <a:rPr lang="en-GB" sz="2000" dirty="0" smtClean="0"/>
              <a:t>the importance of tourist roles and behaviour in achieving and supporting tourism sustainability; and</a:t>
            </a:r>
            <a:endParaRPr lang="en-AU" sz="2000" dirty="0" smtClean="0"/>
          </a:p>
          <a:p>
            <a:pPr lvl="0"/>
            <a:r>
              <a:rPr lang="en-GB" sz="2000" dirty="0" smtClean="0"/>
              <a:t>the affordances of social media to enrich, expand and nurture the sustainable collaborative practices of organisations as well as to further empower customers to actively get involved in sustainability. </a:t>
            </a:r>
            <a:endParaRPr lang="en-AU" sz="2000" dirty="0" smtClean="0"/>
          </a:p>
          <a:p>
            <a:endParaRPr lang="en-AU" sz="2000" dirty="0"/>
          </a:p>
        </p:txBody>
      </p:sp>
    </p:spTree>
    <p:extLst>
      <p:ext uri="{BB962C8B-B14F-4D97-AF65-F5344CB8AC3E}">
        <p14:creationId xmlns:p14="http://schemas.microsoft.com/office/powerpoint/2010/main" val="837526124"/>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smtClean="0"/>
              <a:t>Vertically Integrated Organisations</a:t>
            </a:r>
            <a:endParaRPr lang="en-GB" dirty="0" smtClean="0"/>
          </a:p>
        </p:txBody>
      </p:sp>
      <p:sp>
        <p:nvSpPr>
          <p:cNvPr id="15363" name="Θέση περιεχομένου 4"/>
          <p:cNvSpPr>
            <a:spLocks noGrp="1"/>
          </p:cNvSpPr>
          <p:nvPr>
            <p:ph idx="13"/>
          </p:nvPr>
        </p:nvSpPr>
        <p:spPr>
          <a:xfrm>
            <a:off x="849313" y="754063"/>
            <a:ext cx="7986712" cy="3876675"/>
          </a:xfrm>
        </p:spPr>
        <p:txBody>
          <a:bodyPr/>
          <a:lstStyle/>
          <a:p>
            <a:pPr marL="0" indent="0">
              <a:buNone/>
            </a:pPr>
            <a:r>
              <a:rPr lang="en-US" sz="1800" dirty="0" smtClean="0"/>
              <a:t>Three Organisations</a:t>
            </a:r>
          </a:p>
          <a:p>
            <a:r>
              <a:rPr lang="en-US" sz="1800" dirty="0" smtClean="0"/>
              <a:t>Ionian Eco Villagers: eco-friendly accommodation</a:t>
            </a:r>
          </a:p>
          <a:p>
            <a:r>
              <a:rPr lang="en-US" sz="1800" dirty="0" smtClean="0"/>
              <a:t>Nature World Travel: a sustainable tour operator </a:t>
            </a:r>
          </a:p>
          <a:p>
            <a:r>
              <a:rPr lang="en-US" sz="1800" dirty="0" smtClean="0"/>
              <a:t>Earth, Sea &amp; Sky: a NGO focusing on the protection of marine life</a:t>
            </a:r>
          </a:p>
          <a:p>
            <a:pPr marL="0" indent="0">
              <a:buNone/>
            </a:pPr>
            <a:r>
              <a:rPr lang="en-US" sz="1800" dirty="0" smtClean="0"/>
              <a:t>The key success factor and distinctive advantage of the </a:t>
            </a:r>
            <a:r>
              <a:rPr lang="en-US" sz="1800" dirty="0" err="1" smtClean="0"/>
              <a:t>organisation</a:t>
            </a:r>
            <a:r>
              <a:rPr lang="en-US" sz="1800" dirty="0" smtClean="0"/>
              <a:t> relies on its capabilities:</a:t>
            </a:r>
          </a:p>
          <a:p>
            <a:r>
              <a:rPr lang="en-US" sz="1800" dirty="0" smtClean="0"/>
              <a:t>to design and control the provision of a holistic sustainable tourism experience covering almost all tourism services (accommodation, activities, excursions, education); and </a:t>
            </a:r>
          </a:p>
          <a:p>
            <a:r>
              <a:rPr lang="en-US" sz="1800" dirty="0" smtClean="0"/>
              <a:t>to influence and direct the </a:t>
            </a:r>
            <a:r>
              <a:rPr lang="en-US" sz="1800" dirty="0" err="1" smtClean="0"/>
              <a:t>behaviour</a:t>
            </a:r>
            <a:r>
              <a:rPr lang="en-US" sz="1800" dirty="0" smtClean="0"/>
              <a:t> of numerous stakeholders (tourists, locals, volunteers, professionals, governments) towards a sustainable code of conduct that creates win-win situations and benefits everyone. </a:t>
            </a:r>
            <a:endParaRPr lang="en-GB" sz="1800" dirty="0"/>
          </a:p>
        </p:txBody>
      </p:sp>
    </p:spTree>
    <p:extLst>
      <p:ext uri="{BB962C8B-B14F-4D97-AF65-F5344CB8AC3E}">
        <p14:creationId xmlns:p14="http://schemas.microsoft.com/office/powerpoint/2010/main" val="2946913499"/>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p:txBody>
          <a:bodyPr/>
          <a:lstStyle/>
          <a:p>
            <a:r>
              <a:rPr lang="en-US" sz="2800" dirty="0" smtClean="0"/>
              <a:t>Location of the Organisations</a:t>
            </a:r>
            <a:br>
              <a:rPr lang="en-US" sz="2800" dirty="0" smtClean="0"/>
            </a:br>
            <a:r>
              <a:rPr lang="en-US" sz="2800" dirty="0" smtClean="0"/>
              <a:t>The Marine National Park of </a:t>
            </a:r>
            <a:r>
              <a:rPr lang="en-US" sz="2800" dirty="0" err="1" smtClean="0"/>
              <a:t>Zakynthos</a:t>
            </a:r>
            <a:endParaRPr lang="en-US" sz="2800" dirty="0" smtClean="0"/>
          </a:p>
        </p:txBody>
      </p:sp>
      <p:pic>
        <p:nvPicPr>
          <p:cNvPr id="16388" name="Picture 4"/>
          <p:cNvPicPr>
            <a:picLocks noChangeArrowheads="1"/>
          </p:cNvPicPr>
          <p:nvPr/>
        </p:nvPicPr>
        <p:blipFill rotWithShape="1">
          <a:blip r:embed="rId3">
            <a:extLst>
              <a:ext uri="{28A0092B-C50C-407E-A947-70E740481C1C}">
                <a14:useLocalDpi xmlns:a14="http://schemas.microsoft.com/office/drawing/2010/main" val="0"/>
              </a:ext>
            </a:extLst>
          </a:blip>
          <a:srcRect b="11921"/>
          <a:stretch/>
        </p:blipFill>
        <p:spPr bwMode="auto">
          <a:xfrm>
            <a:off x="992778" y="937004"/>
            <a:ext cx="6705600" cy="366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694421613"/>
      </p:ext>
    </p:extLst>
  </p:cSld>
  <p:clrMapOvr>
    <a:masterClrMapping/>
  </p:clrMapOvr>
  <p:transition spd="med">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mtClean="0"/>
              <a:t>Collaboration</a:t>
            </a:r>
            <a:endParaRPr lang="en-AU" dirty="0"/>
          </a:p>
        </p:txBody>
      </p:sp>
      <p:sp>
        <p:nvSpPr>
          <p:cNvPr id="17411" name="Θέση περιεχομένου 2"/>
          <p:cNvSpPr>
            <a:spLocks noGrp="1"/>
          </p:cNvSpPr>
          <p:nvPr>
            <p:ph idx="13"/>
          </p:nvPr>
        </p:nvSpPr>
        <p:spPr>
          <a:xfrm>
            <a:off x="849313" y="754063"/>
            <a:ext cx="7986712" cy="3876675"/>
          </a:xfrm>
        </p:spPr>
        <p:txBody>
          <a:bodyPr/>
          <a:lstStyle/>
          <a:p>
            <a:pPr marL="0" indent="0">
              <a:lnSpc>
                <a:spcPct val="90000"/>
              </a:lnSpc>
              <a:spcBef>
                <a:spcPts val="300"/>
              </a:spcBef>
              <a:buNone/>
            </a:pPr>
            <a:r>
              <a:rPr lang="en-US" sz="1700" dirty="0" smtClean="0"/>
              <a:t>The </a:t>
            </a:r>
            <a:r>
              <a:rPr lang="en-US" sz="1700" dirty="0" err="1" smtClean="0"/>
              <a:t>organisations</a:t>
            </a:r>
            <a:r>
              <a:rPr lang="en-US" sz="1700" dirty="0" smtClean="0"/>
              <a:t> create shared value for all stakeholders by adopting the following models:</a:t>
            </a:r>
            <a:endParaRPr lang="en-GB" sz="1700" dirty="0" smtClean="0"/>
          </a:p>
          <a:p>
            <a:pPr>
              <a:lnSpc>
                <a:spcPct val="90000"/>
              </a:lnSpc>
              <a:spcBef>
                <a:spcPts val="300"/>
              </a:spcBef>
            </a:pPr>
            <a:r>
              <a:rPr lang="en-GB" sz="1700" dirty="0" smtClean="0"/>
              <a:t>The creation of market 'ecosystems' that enable organisations to collaborate and build partnerships with many stakeholders (NGOs, governments, activists groups, citizens, suppliers etc.) in order to have a greater, holistic and sustainable social impact.</a:t>
            </a:r>
            <a:endParaRPr lang="el-GR" sz="1700" dirty="0" smtClean="0"/>
          </a:p>
          <a:p>
            <a:pPr>
              <a:lnSpc>
                <a:spcPct val="90000"/>
              </a:lnSpc>
              <a:spcBef>
                <a:spcPts val="300"/>
              </a:spcBef>
            </a:pPr>
            <a:r>
              <a:rPr lang="en-GB" sz="1700" dirty="0" smtClean="0"/>
              <a:t>The expansion of value chains in order to enable organisations to support sustainability not only by managing internal operations, but also by influencing the business processes that go beyond their organisational borders and are affected by third party organisations such as suppliers, partners and governments. Many businesses currently implement and manage sustainability from a Supply Chain Management (SCM) approach that considers the activities of all organisations in their business network. </a:t>
            </a:r>
            <a:endParaRPr lang="el-GR" sz="1700" dirty="0" smtClean="0"/>
          </a:p>
          <a:p>
            <a:pPr>
              <a:lnSpc>
                <a:spcPct val="90000"/>
              </a:lnSpc>
              <a:spcBef>
                <a:spcPts val="300"/>
              </a:spcBef>
            </a:pPr>
            <a:r>
              <a:rPr lang="en-GB" sz="1700" dirty="0" smtClean="0"/>
              <a:t>The creation of new industrial clusters or networks whereby multi-stakeholder collaborative and easily controllable sustainable practices can be developed. </a:t>
            </a:r>
            <a:endParaRPr lang="el-GR" sz="1700" dirty="0" smtClean="0"/>
          </a:p>
        </p:txBody>
      </p:sp>
    </p:spTree>
    <p:extLst>
      <p:ext uri="{BB962C8B-B14F-4D97-AF65-F5344CB8AC3E}">
        <p14:creationId xmlns:p14="http://schemas.microsoft.com/office/powerpoint/2010/main" val="2862032453"/>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99033062"/>
              </p:ext>
            </p:extLst>
          </p:nvPr>
        </p:nvGraphicFramePr>
        <p:xfrm>
          <a:off x="107505" y="33468"/>
          <a:ext cx="8928993" cy="4872487"/>
        </p:xfrm>
        <a:graphic>
          <a:graphicData uri="http://schemas.openxmlformats.org/drawingml/2006/table">
            <a:tbl>
              <a:tblPr firstRow="1" firstCol="1" bandRow="1">
                <a:tableStyleId>{F2DE63D5-997A-4646-A377-4702673A728D}</a:tableStyleId>
              </a:tblPr>
              <a:tblGrid>
                <a:gridCol w="936104"/>
                <a:gridCol w="3536342"/>
                <a:gridCol w="4456547"/>
              </a:tblGrid>
              <a:tr h="212313">
                <a:tc>
                  <a:txBody>
                    <a:bodyPr/>
                    <a:lstStyle/>
                    <a:p>
                      <a:pPr>
                        <a:lnSpc>
                          <a:spcPct val="100000"/>
                        </a:lnSpc>
                        <a:spcBef>
                          <a:spcPts val="300"/>
                        </a:spcBef>
                        <a:spcAft>
                          <a:spcPts val="0"/>
                        </a:spcAft>
                      </a:pPr>
                      <a:r>
                        <a:rPr lang="en-GB" sz="900" dirty="0">
                          <a:effectLst/>
                          <a:latin typeface="Arial Narrow" pitchFamily="34" charset="0"/>
                        </a:rPr>
                        <a:t>SCM process</a:t>
                      </a:r>
                      <a:endParaRPr lang="en-AU" sz="900" b="1"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Sustainability goals</a:t>
                      </a:r>
                      <a:endParaRPr lang="en-AU" sz="900" b="1"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Examples of sustainable practices</a:t>
                      </a:r>
                      <a:endParaRPr lang="en-AU" sz="900" b="1" dirty="0">
                        <a:effectLst/>
                        <a:latin typeface="Arial Narrow" pitchFamily="34" charset="0"/>
                        <a:ea typeface="Calibri"/>
                        <a:cs typeface="Times New Roman"/>
                      </a:endParaRPr>
                    </a:p>
                  </a:txBody>
                  <a:tcPr marT="34290" marB="34290"/>
                </a:tc>
              </a:tr>
              <a:tr h="791238">
                <a:tc>
                  <a:txBody>
                    <a:bodyPr/>
                    <a:lstStyle/>
                    <a:p>
                      <a:pPr>
                        <a:lnSpc>
                          <a:spcPct val="100000"/>
                        </a:lnSpc>
                        <a:spcBef>
                          <a:spcPts val="300"/>
                        </a:spcBef>
                        <a:spcAft>
                          <a:spcPts val="0"/>
                        </a:spcAft>
                      </a:pPr>
                      <a:r>
                        <a:rPr lang="en-GB" sz="900" dirty="0">
                          <a:effectLst/>
                          <a:latin typeface="Arial Narrow" pitchFamily="34" charset="0"/>
                        </a:rPr>
                        <a:t>Sustainable Product Design</a:t>
                      </a:r>
                      <a:endParaRPr lang="en-AU" sz="900" b="1"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Design and creation of a sustainable tourism product, e.g.:</a:t>
                      </a:r>
                      <a:endParaRPr lang="en-AU" sz="900" dirty="0">
                        <a:effectLst/>
                        <a:latin typeface="Arial Narrow" pitchFamily="34" charset="0"/>
                      </a:endParaRPr>
                    </a:p>
                    <a:p>
                      <a:pPr marL="180975" lvl="0" indent="-180975">
                        <a:lnSpc>
                          <a:spcPct val="100000"/>
                        </a:lnSpc>
                        <a:spcBef>
                          <a:spcPts val="300"/>
                        </a:spcBef>
                        <a:spcAft>
                          <a:spcPts val="0"/>
                        </a:spcAft>
                        <a:buFont typeface="Wingdings"/>
                        <a:buChar char=""/>
                        <a:tabLst>
                          <a:tab pos="180975" algn="l"/>
                        </a:tabLst>
                      </a:pPr>
                      <a:r>
                        <a:rPr lang="en-GB" sz="900" dirty="0">
                          <a:effectLst/>
                          <a:latin typeface="Arial Narrow" pitchFamily="34" charset="0"/>
                        </a:rPr>
                        <a:t>Inclusion and selection only of sustainable suppliers</a:t>
                      </a:r>
                      <a:endParaRPr lang="en-AU" sz="900" dirty="0">
                        <a:effectLst/>
                        <a:latin typeface="Arial Narrow" pitchFamily="34" charset="0"/>
                      </a:endParaRPr>
                    </a:p>
                    <a:p>
                      <a:pPr marL="180975" lvl="0" indent="-180975">
                        <a:lnSpc>
                          <a:spcPct val="100000"/>
                        </a:lnSpc>
                        <a:spcBef>
                          <a:spcPts val="300"/>
                        </a:spcBef>
                        <a:spcAft>
                          <a:spcPts val="0"/>
                        </a:spcAft>
                        <a:buFont typeface="Wingdings"/>
                        <a:buChar char=""/>
                        <a:tabLst>
                          <a:tab pos="180975" algn="l"/>
                        </a:tabLst>
                      </a:pPr>
                      <a:r>
                        <a:rPr lang="en-GB" sz="900" dirty="0">
                          <a:effectLst/>
                          <a:latin typeface="Arial Narrow" pitchFamily="34" charset="0"/>
                        </a:rPr>
                        <a:t>Design of tourist activities at destinations that aim to educate tourists and influence their behaviour towards the protection of environmental resources</a:t>
                      </a:r>
                      <a:endParaRPr lang="en-AU" sz="900" b="0"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Supporting local accommodation providers to design and provide environmental friendly accommodation products, e.g. solar heating, energy saving bulbs, no swimming pools</a:t>
                      </a:r>
                      <a:endParaRPr lang="en-AU" sz="900" dirty="0">
                        <a:effectLst/>
                        <a:latin typeface="Arial Narrow" pitchFamily="34" charset="0"/>
                      </a:endParaRPr>
                    </a:p>
                    <a:p>
                      <a:pPr>
                        <a:lnSpc>
                          <a:spcPct val="100000"/>
                        </a:lnSpc>
                        <a:spcBef>
                          <a:spcPts val="300"/>
                        </a:spcBef>
                        <a:spcAft>
                          <a:spcPts val="0"/>
                        </a:spcAft>
                      </a:pPr>
                      <a:r>
                        <a:rPr lang="en-GB" sz="900" dirty="0">
                          <a:effectLst/>
                          <a:latin typeface="Arial Narrow" pitchFamily="34" charset="0"/>
                        </a:rPr>
                        <a:t>Use of eco-friendly catamaran cruises </a:t>
                      </a:r>
                      <a:endParaRPr lang="en-AU" sz="900" dirty="0">
                        <a:effectLst/>
                        <a:latin typeface="Arial Narrow" pitchFamily="34" charset="0"/>
                      </a:endParaRPr>
                    </a:p>
                    <a:p>
                      <a:pPr>
                        <a:lnSpc>
                          <a:spcPct val="100000"/>
                        </a:lnSpc>
                        <a:spcBef>
                          <a:spcPts val="300"/>
                        </a:spcBef>
                        <a:spcAft>
                          <a:spcPts val="0"/>
                        </a:spcAft>
                      </a:pPr>
                      <a:r>
                        <a:rPr lang="en-GB" sz="900" dirty="0">
                          <a:effectLst/>
                          <a:latin typeface="Arial Narrow" pitchFamily="34" charset="0"/>
                        </a:rPr>
                        <a:t>Nature walks for educating and informing tourists about the local fauna and flora </a:t>
                      </a:r>
                      <a:endParaRPr lang="en-AU" sz="900" b="0" dirty="0">
                        <a:effectLst/>
                        <a:latin typeface="Arial Narrow" pitchFamily="34" charset="0"/>
                        <a:ea typeface="Calibri"/>
                        <a:cs typeface="Times New Roman"/>
                      </a:endParaRPr>
                    </a:p>
                  </a:txBody>
                  <a:tcPr marT="34290" marB="34290"/>
                </a:tc>
              </a:tr>
              <a:tr h="664205">
                <a:tc>
                  <a:txBody>
                    <a:bodyPr/>
                    <a:lstStyle/>
                    <a:p>
                      <a:pPr>
                        <a:lnSpc>
                          <a:spcPct val="100000"/>
                        </a:lnSpc>
                        <a:spcBef>
                          <a:spcPts val="300"/>
                        </a:spcBef>
                        <a:spcAft>
                          <a:spcPts val="0"/>
                        </a:spcAft>
                      </a:pPr>
                      <a:r>
                        <a:rPr lang="en-GB" sz="900" dirty="0">
                          <a:effectLst/>
                          <a:latin typeface="Arial Narrow" pitchFamily="34" charset="0"/>
                        </a:rPr>
                        <a:t>Sustainable Procurement</a:t>
                      </a:r>
                      <a:endParaRPr lang="en-AU" sz="900" b="1"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Development of tour packages that include sustainable tourism services/products: to achieve that the firm needs to carefully select the various suppliers and stakeholders (e.g. tour guides, public authorities) with which it will cooperate to develop the tour package </a:t>
                      </a:r>
                      <a:endParaRPr lang="en-AU" sz="900" b="0"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Use of local accommodation providers</a:t>
                      </a:r>
                      <a:endParaRPr lang="en-AU" sz="900" dirty="0">
                        <a:effectLst/>
                        <a:latin typeface="Arial Narrow" pitchFamily="34" charset="0"/>
                      </a:endParaRPr>
                    </a:p>
                    <a:p>
                      <a:pPr>
                        <a:lnSpc>
                          <a:spcPct val="100000"/>
                        </a:lnSpc>
                        <a:spcBef>
                          <a:spcPts val="300"/>
                        </a:spcBef>
                        <a:spcAft>
                          <a:spcPts val="0"/>
                        </a:spcAft>
                      </a:pPr>
                      <a:r>
                        <a:rPr lang="en-GB" sz="900" dirty="0">
                          <a:effectLst/>
                          <a:latin typeface="Arial Narrow" pitchFamily="34" charset="0"/>
                        </a:rPr>
                        <a:t>Protection and conservation of local culture and nature</a:t>
                      </a:r>
                      <a:endParaRPr lang="en-AU" sz="900" dirty="0">
                        <a:effectLst/>
                        <a:latin typeface="Arial Narrow" pitchFamily="34" charset="0"/>
                      </a:endParaRPr>
                    </a:p>
                    <a:p>
                      <a:pPr>
                        <a:lnSpc>
                          <a:spcPct val="100000"/>
                        </a:lnSpc>
                        <a:spcBef>
                          <a:spcPts val="300"/>
                        </a:spcBef>
                        <a:spcAft>
                          <a:spcPts val="0"/>
                        </a:spcAft>
                      </a:pPr>
                      <a:r>
                        <a:rPr lang="en-GB" sz="900" dirty="0">
                          <a:effectLst/>
                          <a:latin typeface="Arial Narrow" pitchFamily="34" charset="0"/>
                        </a:rPr>
                        <a:t>Free hire of bicycles to explore the island </a:t>
                      </a:r>
                      <a:endParaRPr lang="en-AU" sz="900" b="0" dirty="0">
                        <a:effectLst/>
                        <a:latin typeface="Arial Narrow" pitchFamily="34" charset="0"/>
                        <a:ea typeface="Calibri"/>
                        <a:cs typeface="Times New Roman"/>
                      </a:endParaRPr>
                    </a:p>
                  </a:txBody>
                  <a:tcPr marT="34290" marB="34290"/>
                </a:tc>
              </a:tr>
              <a:tr h="1105193">
                <a:tc>
                  <a:txBody>
                    <a:bodyPr/>
                    <a:lstStyle/>
                    <a:p>
                      <a:pPr>
                        <a:lnSpc>
                          <a:spcPct val="100000"/>
                        </a:lnSpc>
                        <a:spcBef>
                          <a:spcPts val="300"/>
                        </a:spcBef>
                        <a:spcAft>
                          <a:spcPts val="0"/>
                        </a:spcAft>
                      </a:pPr>
                      <a:r>
                        <a:rPr lang="en-GB" sz="900" dirty="0">
                          <a:effectLst/>
                          <a:latin typeface="Arial Narrow" pitchFamily="34" charset="0"/>
                        </a:rPr>
                        <a:t>Sustainable Production</a:t>
                      </a:r>
                      <a:endParaRPr lang="en-AU" sz="900" b="1"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Tourism consumption takes places at the destination whereby many stakeholders are involved: </a:t>
                      </a:r>
                      <a:endParaRPr lang="en-AU" sz="900" dirty="0">
                        <a:effectLst/>
                        <a:latin typeface="Arial Narrow" pitchFamily="34" charset="0"/>
                      </a:endParaRPr>
                    </a:p>
                    <a:p>
                      <a:pPr marL="180975" lvl="0" indent="-180975">
                        <a:lnSpc>
                          <a:spcPct val="100000"/>
                        </a:lnSpc>
                        <a:spcBef>
                          <a:spcPts val="300"/>
                        </a:spcBef>
                        <a:spcAft>
                          <a:spcPts val="0"/>
                        </a:spcAft>
                        <a:buFont typeface="Wingdings"/>
                        <a:buChar char=""/>
                        <a:tabLst>
                          <a:tab pos="180975" algn="l"/>
                        </a:tabLst>
                      </a:pPr>
                      <a:r>
                        <a:rPr lang="en-GB" sz="900" dirty="0">
                          <a:effectLst/>
                          <a:latin typeface="Arial Narrow" pitchFamily="34" charset="0"/>
                        </a:rPr>
                        <a:t>Sustainable management of tourism destinations </a:t>
                      </a:r>
                      <a:endParaRPr lang="en-AU" sz="900" dirty="0">
                        <a:effectLst/>
                        <a:latin typeface="Arial Narrow" pitchFamily="34" charset="0"/>
                      </a:endParaRPr>
                    </a:p>
                    <a:p>
                      <a:pPr marL="180975" lvl="0" indent="-180975">
                        <a:lnSpc>
                          <a:spcPct val="100000"/>
                        </a:lnSpc>
                        <a:spcBef>
                          <a:spcPts val="300"/>
                        </a:spcBef>
                        <a:spcAft>
                          <a:spcPts val="0"/>
                        </a:spcAft>
                        <a:buFont typeface="Wingdings"/>
                        <a:buChar char=""/>
                        <a:tabLst>
                          <a:tab pos="180975" algn="l"/>
                        </a:tabLst>
                      </a:pPr>
                      <a:r>
                        <a:rPr lang="en-GB" sz="900" dirty="0">
                          <a:effectLst/>
                          <a:latin typeface="Arial Narrow" pitchFamily="34" charset="0"/>
                        </a:rPr>
                        <a:t>Sustainable management of the organisations’ internal processes (e.g. tour operator business, accommodation, transportation, tour guides etc.)</a:t>
                      </a:r>
                      <a:endParaRPr lang="en-AU" sz="900" dirty="0">
                        <a:effectLst/>
                        <a:latin typeface="Arial Narrow" pitchFamily="34" charset="0"/>
                      </a:endParaRPr>
                    </a:p>
                    <a:p>
                      <a:pPr marL="180975" lvl="0" indent="-180975">
                        <a:lnSpc>
                          <a:spcPct val="100000"/>
                        </a:lnSpc>
                        <a:spcBef>
                          <a:spcPts val="300"/>
                        </a:spcBef>
                        <a:spcAft>
                          <a:spcPts val="0"/>
                        </a:spcAft>
                        <a:buFont typeface="Wingdings"/>
                        <a:buChar char=""/>
                        <a:tabLst>
                          <a:tab pos="180975" algn="l"/>
                        </a:tabLst>
                      </a:pPr>
                      <a:r>
                        <a:rPr lang="en-GB" sz="900" dirty="0">
                          <a:effectLst/>
                          <a:latin typeface="Arial Narrow" pitchFamily="34" charset="0"/>
                        </a:rPr>
                        <a:t>Sustainable management (e.g. awareness – education) of tourists </a:t>
                      </a:r>
                      <a:endParaRPr lang="en-AU" sz="900" b="0"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Use of volunteers in excursions for informing and controlling tourists’ behaviour</a:t>
                      </a:r>
                      <a:endParaRPr lang="en-AU" sz="900" dirty="0">
                        <a:effectLst/>
                        <a:latin typeface="Arial Narrow" pitchFamily="34" charset="0"/>
                      </a:endParaRPr>
                    </a:p>
                    <a:p>
                      <a:pPr>
                        <a:lnSpc>
                          <a:spcPct val="100000"/>
                        </a:lnSpc>
                        <a:spcBef>
                          <a:spcPts val="300"/>
                        </a:spcBef>
                        <a:spcAft>
                          <a:spcPts val="0"/>
                        </a:spcAft>
                      </a:pPr>
                      <a:r>
                        <a:rPr lang="en-GB" sz="900" dirty="0">
                          <a:effectLst/>
                          <a:latin typeface="Arial Narrow" pitchFamily="34" charset="0"/>
                        </a:rPr>
                        <a:t>Volunteers cleaning up beaches</a:t>
                      </a:r>
                      <a:endParaRPr lang="en-AU" sz="900" dirty="0">
                        <a:effectLst/>
                        <a:latin typeface="Arial Narrow" pitchFamily="34" charset="0"/>
                      </a:endParaRPr>
                    </a:p>
                    <a:p>
                      <a:pPr>
                        <a:lnSpc>
                          <a:spcPct val="100000"/>
                        </a:lnSpc>
                        <a:spcBef>
                          <a:spcPts val="300"/>
                        </a:spcBef>
                        <a:spcAft>
                          <a:spcPts val="0"/>
                        </a:spcAft>
                      </a:pPr>
                      <a:r>
                        <a:rPr lang="en-GB" sz="900" dirty="0">
                          <a:effectLst/>
                          <a:latin typeface="Arial Narrow" pitchFamily="34" charset="0"/>
                        </a:rPr>
                        <a:t>Minimum printing (e.g. brochures, electronic communication and transactions ) and minimum use of energy </a:t>
                      </a:r>
                      <a:endParaRPr lang="en-AU" sz="900" dirty="0">
                        <a:effectLst/>
                        <a:latin typeface="Arial Narrow" pitchFamily="34" charset="0"/>
                      </a:endParaRPr>
                    </a:p>
                    <a:p>
                      <a:pPr>
                        <a:lnSpc>
                          <a:spcPct val="100000"/>
                        </a:lnSpc>
                        <a:spcBef>
                          <a:spcPts val="300"/>
                        </a:spcBef>
                        <a:spcAft>
                          <a:spcPts val="0"/>
                        </a:spcAft>
                      </a:pPr>
                      <a:r>
                        <a:rPr lang="en-GB" sz="900" dirty="0">
                          <a:effectLst/>
                          <a:latin typeface="Arial Narrow" pitchFamily="34" charset="0"/>
                        </a:rPr>
                        <a:t>Free hire of beach umbrellas, beach towels and inflatable beds (eliminating the purchase and throwing away of these items) </a:t>
                      </a:r>
                      <a:endParaRPr lang="en-AU" sz="900" b="0" dirty="0">
                        <a:effectLst/>
                        <a:latin typeface="Arial Narrow" pitchFamily="34" charset="0"/>
                        <a:ea typeface="Calibri"/>
                        <a:cs typeface="Times New Roman"/>
                      </a:endParaRPr>
                    </a:p>
                  </a:txBody>
                  <a:tcPr marT="34290" marB="34290"/>
                </a:tc>
              </a:tr>
              <a:tr h="1100881">
                <a:tc>
                  <a:txBody>
                    <a:bodyPr/>
                    <a:lstStyle/>
                    <a:p>
                      <a:pPr>
                        <a:lnSpc>
                          <a:spcPct val="100000"/>
                        </a:lnSpc>
                        <a:spcBef>
                          <a:spcPts val="300"/>
                        </a:spcBef>
                        <a:spcAft>
                          <a:spcPts val="0"/>
                        </a:spcAft>
                      </a:pPr>
                      <a:r>
                        <a:rPr lang="en-GB" sz="900" dirty="0">
                          <a:effectLst/>
                          <a:latin typeface="Arial Narrow" pitchFamily="34" charset="0"/>
                        </a:rPr>
                        <a:t>Sustainable delivery – distribution</a:t>
                      </a:r>
                      <a:endParaRPr lang="en-AU" sz="900" b="1"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The use and management of a tourism distribution system and intermediaries that support sustainability, e.g. retail networks, travel agents and tour operators </a:t>
                      </a:r>
                      <a:endParaRPr lang="en-AU" sz="900" b="0"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Mr </a:t>
                      </a:r>
                      <a:r>
                        <a:rPr lang="en-GB" sz="900" dirty="0" err="1">
                          <a:effectLst/>
                          <a:latin typeface="Arial Narrow" pitchFamily="34" charset="0"/>
                        </a:rPr>
                        <a:t>Vardakastanis</a:t>
                      </a:r>
                      <a:r>
                        <a:rPr lang="en-GB" sz="900" dirty="0">
                          <a:effectLst/>
                          <a:latin typeface="Arial Narrow" pitchFamily="34" charset="0"/>
                        </a:rPr>
                        <a:t> created a new company Green Tree Transfers www.greentreetransfers.com, which specialises in sustainable distribution and logistics services by offering private airport transfers and car hire. For every single leg of a transfer or taxi trip booked through Green Transfers, the organisation plants a tree on </a:t>
                      </a:r>
                      <a:r>
                        <a:rPr lang="en-GB" sz="900" dirty="0" err="1">
                          <a:effectLst/>
                          <a:latin typeface="Arial Narrow" pitchFamily="34" charset="0"/>
                        </a:rPr>
                        <a:t>Zakynthos</a:t>
                      </a:r>
                      <a:r>
                        <a:rPr lang="en-GB" sz="900" dirty="0">
                          <a:effectLst/>
                          <a:latin typeface="Arial Narrow" pitchFamily="34" charset="0"/>
                        </a:rPr>
                        <a:t>. </a:t>
                      </a:r>
                      <a:endParaRPr lang="en-AU" sz="900" dirty="0">
                        <a:effectLst/>
                        <a:latin typeface="Arial Narrow" pitchFamily="34" charset="0"/>
                      </a:endParaRPr>
                    </a:p>
                    <a:p>
                      <a:pPr>
                        <a:lnSpc>
                          <a:spcPct val="100000"/>
                        </a:lnSpc>
                        <a:spcBef>
                          <a:spcPts val="300"/>
                        </a:spcBef>
                        <a:spcAft>
                          <a:spcPts val="0"/>
                        </a:spcAft>
                      </a:pPr>
                      <a:r>
                        <a:rPr lang="en-GB" sz="900" dirty="0">
                          <a:effectLst/>
                          <a:latin typeface="Arial Narrow" pitchFamily="34" charset="0"/>
                        </a:rPr>
                        <a:t>NWT is a sustainable focused tour operator, that focuses on the design, distribution and promotion of sustainable holiday packages and experiences in </a:t>
                      </a:r>
                      <a:r>
                        <a:rPr lang="en-GB" sz="900" dirty="0" err="1">
                          <a:effectLst/>
                          <a:latin typeface="Arial Narrow" pitchFamily="34" charset="0"/>
                        </a:rPr>
                        <a:t>Zakynthos</a:t>
                      </a:r>
                      <a:r>
                        <a:rPr lang="en-GB" sz="900" dirty="0">
                          <a:effectLst/>
                          <a:latin typeface="Arial Narrow" pitchFamily="34" charset="0"/>
                        </a:rPr>
                        <a:t>. When traveling to </a:t>
                      </a:r>
                      <a:r>
                        <a:rPr lang="en-GB" sz="900" dirty="0" err="1">
                          <a:effectLst/>
                          <a:latin typeface="Arial Narrow" pitchFamily="34" charset="0"/>
                        </a:rPr>
                        <a:t>Zakynthos</a:t>
                      </a:r>
                      <a:r>
                        <a:rPr lang="en-GB" sz="900" dirty="0">
                          <a:effectLst/>
                          <a:latin typeface="Arial Narrow" pitchFamily="34" charset="0"/>
                        </a:rPr>
                        <a:t>, NWT offers travellers carbon off-setting purchase options for trading off their carbon emissions </a:t>
                      </a:r>
                      <a:endParaRPr lang="en-AU" sz="900" b="0" dirty="0">
                        <a:effectLst/>
                        <a:latin typeface="Arial Narrow" pitchFamily="34" charset="0"/>
                        <a:ea typeface="Calibri"/>
                        <a:cs typeface="Times New Roman"/>
                      </a:endParaRPr>
                    </a:p>
                  </a:txBody>
                  <a:tcPr marT="34290" marB="34290"/>
                </a:tc>
              </a:tr>
              <a:tr h="998657">
                <a:tc>
                  <a:txBody>
                    <a:bodyPr/>
                    <a:lstStyle/>
                    <a:p>
                      <a:pPr>
                        <a:lnSpc>
                          <a:spcPct val="100000"/>
                        </a:lnSpc>
                        <a:spcBef>
                          <a:spcPts val="300"/>
                        </a:spcBef>
                        <a:spcAft>
                          <a:spcPts val="0"/>
                        </a:spcAft>
                      </a:pPr>
                      <a:r>
                        <a:rPr lang="en-GB" sz="900" dirty="0">
                          <a:effectLst/>
                          <a:latin typeface="Arial Narrow" pitchFamily="34" charset="0"/>
                        </a:rPr>
                        <a:t>Sustainable Reverse logistics</a:t>
                      </a:r>
                      <a:endParaRPr lang="en-AU" sz="900" b="1"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Measuring sustainability performance and usage of feedback mechanisms for monitoring and tracking performance and enabling learning and continuous improvement</a:t>
                      </a:r>
                      <a:endParaRPr lang="en-AU" sz="900" dirty="0">
                        <a:effectLst/>
                        <a:latin typeface="Arial Narrow" pitchFamily="34" charset="0"/>
                      </a:endParaRPr>
                    </a:p>
                    <a:p>
                      <a:pPr>
                        <a:lnSpc>
                          <a:spcPct val="100000"/>
                        </a:lnSpc>
                        <a:spcBef>
                          <a:spcPts val="300"/>
                        </a:spcBef>
                        <a:spcAft>
                          <a:spcPts val="0"/>
                        </a:spcAft>
                      </a:pPr>
                      <a:r>
                        <a:rPr lang="en-GB" sz="900" dirty="0" smtClean="0">
                          <a:effectLst/>
                          <a:latin typeface="Arial Narrow" pitchFamily="34" charset="0"/>
                        </a:rPr>
                        <a:t>Tourists </a:t>
                      </a:r>
                      <a:r>
                        <a:rPr lang="en-GB" sz="900" dirty="0">
                          <a:effectLst/>
                          <a:latin typeface="Arial Narrow" pitchFamily="34" charset="0"/>
                        </a:rPr>
                        <a:t>and volunteers are encouraged to adopt a sustainable lifestyle after their visit on </a:t>
                      </a:r>
                      <a:r>
                        <a:rPr lang="en-GB" sz="900" dirty="0" err="1">
                          <a:effectLst/>
                          <a:latin typeface="Arial Narrow" pitchFamily="34" charset="0"/>
                        </a:rPr>
                        <a:t>Zakynthos</a:t>
                      </a:r>
                      <a:endParaRPr lang="en-AU" sz="900" dirty="0">
                        <a:effectLst/>
                        <a:latin typeface="Arial Narrow" pitchFamily="34" charset="0"/>
                      </a:endParaRPr>
                    </a:p>
                    <a:p>
                      <a:pPr>
                        <a:lnSpc>
                          <a:spcPct val="100000"/>
                        </a:lnSpc>
                        <a:spcBef>
                          <a:spcPts val="300"/>
                        </a:spcBef>
                        <a:spcAft>
                          <a:spcPts val="0"/>
                        </a:spcAft>
                      </a:pPr>
                      <a:r>
                        <a:rPr lang="en-GB" sz="900" dirty="0">
                          <a:effectLst/>
                          <a:latin typeface="Arial Narrow" pitchFamily="34" charset="0"/>
                        </a:rPr>
                        <a:t> </a:t>
                      </a:r>
                      <a:endParaRPr lang="en-AU" sz="900" b="0" dirty="0">
                        <a:effectLst/>
                        <a:latin typeface="Arial Narrow" pitchFamily="34" charset="0"/>
                        <a:ea typeface="Calibri"/>
                        <a:cs typeface="Times New Roman"/>
                      </a:endParaRPr>
                    </a:p>
                  </a:txBody>
                  <a:tcPr marT="34290" marB="34290"/>
                </a:tc>
                <a:tc>
                  <a:txBody>
                    <a:bodyPr/>
                    <a:lstStyle/>
                    <a:p>
                      <a:pPr>
                        <a:lnSpc>
                          <a:spcPct val="100000"/>
                        </a:lnSpc>
                        <a:spcBef>
                          <a:spcPts val="300"/>
                        </a:spcBef>
                        <a:spcAft>
                          <a:spcPts val="0"/>
                        </a:spcAft>
                      </a:pPr>
                      <a:r>
                        <a:rPr lang="en-GB" sz="900" dirty="0">
                          <a:effectLst/>
                          <a:latin typeface="Arial Narrow" pitchFamily="34" charset="0"/>
                        </a:rPr>
                        <a:t>The organisation monitors and measure annual sustainability performance. Annual Assessment Reports are produced and disseminated in order to inform and motivate further action as well as create wider awareness and sensitivity towards sustainability</a:t>
                      </a:r>
                      <a:endParaRPr lang="en-AU" sz="900" dirty="0">
                        <a:effectLst/>
                        <a:latin typeface="Arial Narrow" pitchFamily="34" charset="0"/>
                      </a:endParaRPr>
                    </a:p>
                    <a:p>
                      <a:pPr>
                        <a:lnSpc>
                          <a:spcPct val="100000"/>
                        </a:lnSpc>
                        <a:spcBef>
                          <a:spcPts val="300"/>
                        </a:spcBef>
                        <a:spcAft>
                          <a:spcPts val="0"/>
                        </a:spcAft>
                      </a:pPr>
                      <a:r>
                        <a:rPr lang="en-GB" sz="900" dirty="0" smtClean="0">
                          <a:effectLst/>
                          <a:latin typeface="Arial Narrow" pitchFamily="34" charset="0"/>
                        </a:rPr>
                        <a:t>The </a:t>
                      </a:r>
                      <a:r>
                        <a:rPr lang="en-GB" sz="900" dirty="0">
                          <a:effectLst/>
                          <a:latin typeface="Arial Narrow" pitchFamily="34" charset="0"/>
                        </a:rPr>
                        <a:t>organisations exploit social media for: engaging and motivating tourists and volunteers to share their experiences on </a:t>
                      </a:r>
                      <a:r>
                        <a:rPr lang="en-GB" sz="900" dirty="0" err="1">
                          <a:effectLst/>
                          <a:latin typeface="Arial Narrow" pitchFamily="34" charset="0"/>
                        </a:rPr>
                        <a:t>Zakynthos</a:t>
                      </a:r>
                      <a:r>
                        <a:rPr lang="en-GB" sz="900" dirty="0">
                          <a:effectLst/>
                          <a:latin typeface="Arial Narrow" pitchFamily="34" charset="0"/>
                        </a:rPr>
                        <a:t> with others; promoting and disseminating sustainability concerns; and creating and participating in virtual communities that aim to support collaborative sustainable practices.</a:t>
                      </a:r>
                      <a:endParaRPr lang="en-AU" sz="900" b="0" dirty="0">
                        <a:effectLst/>
                        <a:latin typeface="Arial Narrow" pitchFamily="34" charset="0"/>
                        <a:ea typeface="Calibri"/>
                        <a:cs typeface="Times New Roman"/>
                      </a:endParaRPr>
                    </a:p>
                  </a:txBody>
                  <a:tcPr marT="34290" marB="34290"/>
                </a:tc>
              </a:tr>
            </a:tbl>
          </a:graphicData>
        </a:graphic>
      </p:graphicFrame>
      <p:sp>
        <p:nvSpPr>
          <p:cNvPr id="5" name="Rectangle 4"/>
          <p:cNvSpPr/>
          <p:nvPr/>
        </p:nvSpPr>
        <p:spPr>
          <a:xfrm>
            <a:off x="3526" y="4929461"/>
            <a:ext cx="2198038" cy="261610"/>
          </a:xfrm>
          <a:prstGeom prst="rect">
            <a:avLst/>
          </a:prstGeom>
        </p:spPr>
        <p:txBody>
          <a:bodyPr wrap="none">
            <a:spAutoFit/>
          </a:bodyPr>
          <a:lstStyle/>
          <a:p>
            <a:r>
              <a:rPr lang="en-GB" sz="1100" dirty="0">
                <a:latin typeface="+mj-lt"/>
              </a:rPr>
              <a:t>Source: adapted from </a:t>
            </a:r>
            <a:r>
              <a:rPr lang="en-GB" sz="1100" dirty="0" err="1">
                <a:latin typeface="+mj-lt"/>
              </a:rPr>
              <a:t>Sigala</a:t>
            </a:r>
            <a:r>
              <a:rPr lang="en-GB" sz="1100" dirty="0">
                <a:latin typeface="+mj-lt"/>
              </a:rPr>
              <a:t> (2008)</a:t>
            </a:r>
            <a:endParaRPr lang="en-AU" sz="1100" dirty="0">
              <a:latin typeface="+mj-lt"/>
            </a:endParaRPr>
          </a:p>
        </p:txBody>
      </p:sp>
    </p:spTree>
    <p:extLst>
      <p:ext uri="{BB962C8B-B14F-4D97-AF65-F5344CB8AC3E}">
        <p14:creationId xmlns:p14="http://schemas.microsoft.com/office/powerpoint/2010/main" val="3960296388"/>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n-GB" dirty="0" smtClean="0"/>
              <a:t>Collaborative Network of ESS</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164220219"/>
              </p:ext>
            </p:extLst>
          </p:nvPr>
        </p:nvGraphicFramePr>
        <p:xfrm>
          <a:off x="887625" y="846232"/>
          <a:ext cx="8081446" cy="3717816"/>
        </p:xfrm>
        <a:graphic>
          <a:graphicData uri="http://schemas.openxmlformats.org/drawingml/2006/table">
            <a:tbl>
              <a:tblPr bandRow="1">
                <a:tableStyleId>{F5AB1C69-6EDB-4FF4-983F-18BD219EF322}</a:tableStyleId>
              </a:tblPr>
              <a:tblGrid>
                <a:gridCol w="2348454"/>
                <a:gridCol w="5732992"/>
              </a:tblGrid>
              <a:tr h="464727">
                <a:tc>
                  <a:txBody>
                    <a:bodyPr/>
                    <a:lstStyle/>
                    <a:p>
                      <a:pPr>
                        <a:lnSpc>
                          <a:spcPct val="100000"/>
                        </a:lnSpc>
                        <a:spcBef>
                          <a:spcPts val="0"/>
                        </a:spcBef>
                        <a:spcAft>
                          <a:spcPts val="0"/>
                        </a:spcAft>
                      </a:pPr>
                      <a:r>
                        <a:rPr lang="en-GB" sz="1400" b="1" dirty="0">
                          <a:effectLst/>
                        </a:rPr>
                        <a:t>Friends of the Ionian</a:t>
                      </a:r>
                      <a:endParaRPr lang="en-AU" sz="1400" b="1" dirty="0">
                        <a:effectLst/>
                      </a:endParaRPr>
                    </a:p>
                    <a:p>
                      <a:pPr>
                        <a:lnSpc>
                          <a:spcPct val="100000"/>
                        </a:lnSpc>
                        <a:spcBef>
                          <a:spcPts val="0"/>
                        </a:spcBef>
                        <a:spcAft>
                          <a:spcPts val="0"/>
                        </a:spcAft>
                      </a:pPr>
                      <a:r>
                        <a:rPr lang="en-GB" sz="1400" dirty="0">
                          <a:effectLst/>
                        </a:rPr>
                        <a:t>www.foi.org.uk</a:t>
                      </a:r>
                      <a:endParaRPr lang="en-AU" sz="1400" dirty="0">
                        <a:effectLst/>
                        <a:latin typeface="Calibri"/>
                        <a:ea typeface="Calibri"/>
                        <a:cs typeface="Times New Roman"/>
                      </a:endParaRPr>
                    </a:p>
                  </a:txBody>
                  <a:tcPr marL="68580" marR="68580" marT="0" marB="0"/>
                </a:tc>
                <a:tc>
                  <a:txBody>
                    <a:bodyPr/>
                    <a:lstStyle/>
                    <a:p>
                      <a:pPr>
                        <a:lnSpc>
                          <a:spcPct val="100000"/>
                        </a:lnSpc>
                        <a:spcBef>
                          <a:spcPts val="0"/>
                        </a:spcBef>
                        <a:spcAft>
                          <a:spcPts val="0"/>
                        </a:spcAft>
                      </a:pPr>
                      <a:r>
                        <a:rPr lang="en-GB" sz="1400">
                          <a:effectLst/>
                        </a:rPr>
                        <a:t>Sustainable tourism organisation working on all Ionian islands</a:t>
                      </a:r>
                      <a:endParaRPr lang="en-AU" sz="1400">
                        <a:effectLst/>
                        <a:latin typeface="Calibri"/>
                        <a:ea typeface="Calibri"/>
                        <a:cs typeface="Times New Roman"/>
                      </a:endParaRPr>
                    </a:p>
                  </a:txBody>
                  <a:tcPr marL="68580" marR="68580" marT="0" marB="0"/>
                </a:tc>
              </a:tr>
              <a:tr h="464727">
                <a:tc>
                  <a:txBody>
                    <a:bodyPr/>
                    <a:lstStyle/>
                    <a:p>
                      <a:pPr>
                        <a:lnSpc>
                          <a:spcPct val="100000"/>
                        </a:lnSpc>
                        <a:spcBef>
                          <a:spcPts val="0"/>
                        </a:spcBef>
                        <a:spcAft>
                          <a:spcPts val="0"/>
                        </a:spcAft>
                      </a:pPr>
                      <a:r>
                        <a:rPr lang="en-GB" sz="1400" b="1" dirty="0">
                          <a:effectLst/>
                        </a:rPr>
                        <a:t>Earth In Focus</a:t>
                      </a:r>
                      <a:endParaRPr lang="en-AU" sz="1400" b="1" dirty="0">
                        <a:effectLst/>
                      </a:endParaRPr>
                    </a:p>
                    <a:p>
                      <a:pPr>
                        <a:lnSpc>
                          <a:spcPct val="100000"/>
                        </a:lnSpc>
                        <a:spcBef>
                          <a:spcPts val="0"/>
                        </a:spcBef>
                        <a:spcAft>
                          <a:spcPts val="0"/>
                        </a:spcAft>
                      </a:pPr>
                      <a:r>
                        <a:rPr lang="en-GB" sz="1400" dirty="0">
                          <a:effectLst/>
                        </a:rPr>
                        <a:t>www.earthinfocus.com</a:t>
                      </a:r>
                      <a:endParaRPr lang="en-AU" sz="1400" dirty="0">
                        <a:effectLst/>
                        <a:latin typeface="Calibri"/>
                        <a:ea typeface="Calibri"/>
                        <a:cs typeface="Times New Roman"/>
                      </a:endParaRPr>
                    </a:p>
                  </a:txBody>
                  <a:tcPr marL="68580" marR="68580" marT="0" marB="0"/>
                </a:tc>
                <a:tc>
                  <a:txBody>
                    <a:bodyPr/>
                    <a:lstStyle/>
                    <a:p>
                      <a:pPr>
                        <a:lnSpc>
                          <a:spcPct val="100000"/>
                        </a:lnSpc>
                        <a:spcBef>
                          <a:spcPts val="0"/>
                        </a:spcBef>
                        <a:spcAft>
                          <a:spcPts val="0"/>
                        </a:spcAft>
                      </a:pPr>
                      <a:r>
                        <a:rPr lang="en-GB" sz="1400" dirty="0" smtClean="0">
                          <a:effectLst/>
                        </a:rPr>
                        <a:t>A </a:t>
                      </a:r>
                      <a:r>
                        <a:rPr lang="en-GB" sz="1400" dirty="0">
                          <a:effectLst/>
                        </a:rPr>
                        <a:t>showcase for three up-and-coming photographers who all have a love of photography, travel and conservation.</a:t>
                      </a:r>
                      <a:endParaRPr lang="en-AU" sz="1400" dirty="0">
                        <a:effectLst/>
                        <a:latin typeface="Calibri"/>
                        <a:ea typeface="Calibri"/>
                        <a:cs typeface="Times New Roman"/>
                      </a:endParaRPr>
                    </a:p>
                  </a:txBody>
                  <a:tcPr marL="68580" marR="68580" marT="0" marB="0" anchor="ctr"/>
                </a:tc>
              </a:tr>
              <a:tr h="464727">
                <a:tc>
                  <a:txBody>
                    <a:bodyPr/>
                    <a:lstStyle/>
                    <a:p>
                      <a:pPr>
                        <a:lnSpc>
                          <a:spcPct val="100000"/>
                        </a:lnSpc>
                        <a:spcBef>
                          <a:spcPts val="0"/>
                        </a:spcBef>
                        <a:spcAft>
                          <a:spcPts val="0"/>
                        </a:spcAft>
                      </a:pPr>
                      <a:r>
                        <a:rPr lang="en-GB" sz="1400" b="1" dirty="0" err="1">
                          <a:effectLst/>
                        </a:rPr>
                        <a:t>Medasset</a:t>
                      </a:r>
                      <a:endParaRPr lang="en-AU" sz="1400" b="1" dirty="0">
                        <a:effectLst/>
                      </a:endParaRPr>
                    </a:p>
                    <a:p>
                      <a:pPr>
                        <a:lnSpc>
                          <a:spcPct val="100000"/>
                        </a:lnSpc>
                        <a:spcBef>
                          <a:spcPts val="0"/>
                        </a:spcBef>
                        <a:spcAft>
                          <a:spcPts val="0"/>
                        </a:spcAft>
                      </a:pPr>
                      <a:r>
                        <a:rPr lang="en-GB" sz="1400" dirty="0">
                          <a:effectLst/>
                        </a:rPr>
                        <a:t>www.medasset.gr</a:t>
                      </a:r>
                      <a:endParaRPr lang="en-AU" sz="1400" dirty="0">
                        <a:effectLst/>
                        <a:latin typeface="Calibri"/>
                        <a:ea typeface="Calibri"/>
                        <a:cs typeface="Times New Roman"/>
                      </a:endParaRPr>
                    </a:p>
                  </a:txBody>
                  <a:tcPr marL="68580" marR="68580" marT="0" marB="0"/>
                </a:tc>
                <a:tc>
                  <a:txBody>
                    <a:bodyPr/>
                    <a:lstStyle/>
                    <a:p>
                      <a:pPr>
                        <a:lnSpc>
                          <a:spcPct val="100000"/>
                        </a:lnSpc>
                        <a:spcBef>
                          <a:spcPts val="0"/>
                        </a:spcBef>
                        <a:spcAft>
                          <a:spcPts val="0"/>
                        </a:spcAft>
                      </a:pPr>
                      <a:r>
                        <a:rPr lang="en-GB" sz="1400" dirty="0">
                          <a:effectLst/>
                        </a:rPr>
                        <a:t>Greek conservation group working to protect sea turtles</a:t>
                      </a:r>
                      <a:endParaRPr lang="en-AU" sz="1400" dirty="0">
                        <a:effectLst/>
                        <a:latin typeface="Calibri"/>
                        <a:ea typeface="Calibri"/>
                        <a:cs typeface="Times New Roman"/>
                      </a:endParaRPr>
                    </a:p>
                  </a:txBody>
                  <a:tcPr marL="68580" marR="68580" marT="0" marB="0"/>
                </a:tc>
              </a:tr>
              <a:tr h="464727">
                <a:tc>
                  <a:txBody>
                    <a:bodyPr/>
                    <a:lstStyle/>
                    <a:p>
                      <a:pPr>
                        <a:lnSpc>
                          <a:spcPct val="100000"/>
                        </a:lnSpc>
                        <a:spcBef>
                          <a:spcPts val="0"/>
                        </a:spcBef>
                        <a:spcAft>
                          <a:spcPts val="0"/>
                        </a:spcAft>
                      </a:pPr>
                      <a:r>
                        <a:rPr lang="en-GB" sz="1400" b="1" dirty="0">
                          <a:effectLst/>
                        </a:rPr>
                        <a:t>Sea Turtles </a:t>
                      </a:r>
                      <a:endParaRPr lang="en-AU" sz="1400" b="1" dirty="0">
                        <a:effectLst/>
                      </a:endParaRPr>
                    </a:p>
                    <a:p>
                      <a:pPr>
                        <a:lnSpc>
                          <a:spcPct val="100000"/>
                        </a:lnSpc>
                        <a:spcBef>
                          <a:spcPts val="0"/>
                        </a:spcBef>
                        <a:spcAft>
                          <a:spcPts val="0"/>
                        </a:spcAft>
                      </a:pPr>
                      <a:r>
                        <a:rPr lang="en-GB" sz="1400" dirty="0">
                          <a:effectLst/>
                        </a:rPr>
                        <a:t>www.seaturtle.org</a:t>
                      </a:r>
                      <a:endParaRPr lang="en-AU" sz="1400" dirty="0">
                        <a:effectLst/>
                        <a:latin typeface="Calibri"/>
                        <a:ea typeface="Calibri"/>
                        <a:cs typeface="Times New Roman"/>
                      </a:endParaRPr>
                    </a:p>
                  </a:txBody>
                  <a:tcPr marL="68580" marR="68580" marT="0" marB="0"/>
                </a:tc>
                <a:tc>
                  <a:txBody>
                    <a:bodyPr/>
                    <a:lstStyle/>
                    <a:p>
                      <a:pPr>
                        <a:lnSpc>
                          <a:spcPct val="100000"/>
                        </a:lnSpc>
                        <a:spcBef>
                          <a:spcPts val="0"/>
                        </a:spcBef>
                        <a:spcAft>
                          <a:spcPts val="0"/>
                        </a:spcAft>
                      </a:pPr>
                      <a:r>
                        <a:rPr lang="en-GB" sz="1400">
                          <a:effectLst/>
                        </a:rPr>
                        <a:t>Track the progress of turtles fitted with radio tracking devices</a:t>
                      </a:r>
                      <a:endParaRPr lang="en-AU" sz="1400">
                        <a:effectLst/>
                        <a:latin typeface="Calibri"/>
                        <a:ea typeface="Calibri"/>
                        <a:cs typeface="Times New Roman"/>
                      </a:endParaRPr>
                    </a:p>
                  </a:txBody>
                  <a:tcPr marL="68580" marR="68580" marT="0" marB="0"/>
                </a:tc>
              </a:tr>
              <a:tr h="464727">
                <a:tc>
                  <a:txBody>
                    <a:bodyPr/>
                    <a:lstStyle/>
                    <a:p>
                      <a:pPr>
                        <a:lnSpc>
                          <a:spcPct val="100000"/>
                        </a:lnSpc>
                        <a:spcBef>
                          <a:spcPts val="0"/>
                        </a:spcBef>
                        <a:spcAft>
                          <a:spcPts val="0"/>
                        </a:spcAft>
                      </a:pPr>
                      <a:r>
                        <a:rPr lang="en-GB" sz="1400" b="1" dirty="0" err="1">
                          <a:effectLst/>
                        </a:rPr>
                        <a:t>Justzante</a:t>
                      </a:r>
                      <a:endParaRPr lang="en-AU" sz="1400" b="1" dirty="0">
                        <a:effectLst/>
                      </a:endParaRPr>
                    </a:p>
                    <a:p>
                      <a:pPr>
                        <a:lnSpc>
                          <a:spcPct val="100000"/>
                        </a:lnSpc>
                        <a:spcBef>
                          <a:spcPts val="0"/>
                        </a:spcBef>
                        <a:spcAft>
                          <a:spcPts val="0"/>
                        </a:spcAft>
                      </a:pPr>
                      <a:r>
                        <a:rPr lang="en-GB" sz="1400" dirty="0">
                          <a:effectLst/>
                        </a:rPr>
                        <a:t>www.justzante.co.uk</a:t>
                      </a:r>
                      <a:endParaRPr lang="en-AU" sz="1400" dirty="0">
                        <a:effectLst/>
                        <a:latin typeface="Calibri"/>
                        <a:ea typeface="Calibri"/>
                        <a:cs typeface="Times New Roman"/>
                      </a:endParaRPr>
                    </a:p>
                  </a:txBody>
                  <a:tcPr marL="68580" marR="68580" marT="0" marB="0"/>
                </a:tc>
                <a:tc>
                  <a:txBody>
                    <a:bodyPr/>
                    <a:lstStyle/>
                    <a:p>
                      <a:pPr>
                        <a:lnSpc>
                          <a:spcPct val="100000"/>
                        </a:lnSpc>
                        <a:spcBef>
                          <a:spcPts val="0"/>
                        </a:spcBef>
                        <a:spcAft>
                          <a:spcPts val="0"/>
                        </a:spcAft>
                      </a:pPr>
                      <a:r>
                        <a:rPr lang="en-GB" sz="1400" dirty="0">
                          <a:effectLst/>
                        </a:rPr>
                        <a:t>All you need to know about </a:t>
                      </a:r>
                      <a:r>
                        <a:rPr lang="en-GB" sz="1400" dirty="0" err="1">
                          <a:effectLst/>
                        </a:rPr>
                        <a:t>Zakynthos</a:t>
                      </a:r>
                      <a:r>
                        <a:rPr lang="en-GB" sz="1400" dirty="0">
                          <a:effectLst/>
                        </a:rPr>
                        <a:t>; user news &amp; reviews</a:t>
                      </a:r>
                      <a:endParaRPr lang="en-AU" sz="1400" dirty="0">
                        <a:effectLst/>
                        <a:latin typeface="Calibri"/>
                        <a:ea typeface="Calibri"/>
                        <a:cs typeface="Times New Roman"/>
                      </a:endParaRPr>
                    </a:p>
                  </a:txBody>
                  <a:tcPr marL="68580" marR="68580" marT="0" marB="0"/>
                </a:tc>
              </a:tr>
              <a:tr h="464727">
                <a:tc>
                  <a:txBody>
                    <a:bodyPr/>
                    <a:lstStyle/>
                    <a:p>
                      <a:pPr>
                        <a:lnSpc>
                          <a:spcPct val="100000"/>
                        </a:lnSpc>
                        <a:spcBef>
                          <a:spcPts val="0"/>
                        </a:spcBef>
                        <a:spcAft>
                          <a:spcPts val="0"/>
                        </a:spcAft>
                      </a:pPr>
                      <a:r>
                        <a:rPr lang="en-GB" sz="1400" b="1" dirty="0">
                          <a:effectLst/>
                        </a:rPr>
                        <a:t>The NMPZ</a:t>
                      </a:r>
                      <a:endParaRPr lang="en-AU" sz="1400" b="1" dirty="0">
                        <a:effectLst/>
                      </a:endParaRPr>
                    </a:p>
                    <a:p>
                      <a:pPr>
                        <a:lnSpc>
                          <a:spcPct val="100000"/>
                        </a:lnSpc>
                        <a:spcBef>
                          <a:spcPts val="0"/>
                        </a:spcBef>
                        <a:spcAft>
                          <a:spcPts val="0"/>
                        </a:spcAft>
                      </a:pPr>
                      <a:r>
                        <a:rPr lang="en-GB" sz="1400" dirty="0">
                          <a:effectLst/>
                        </a:rPr>
                        <a:t>www.nmp-zak.org</a:t>
                      </a:r>
                      <a:endParaRPr lang="en-AU" sz="1400" dirty="0">
                        <a:effectLst/>
                        <a:latin typeface="Calibri"/>
                        <a:ea typeface="Calibri"/>
                        <a:cs typeface="Times New Roman"/>
                      </a:endParaRPr>
                    </a:p>
                  </a:txBody>
                  <a:tcPr marL="68580" marR="68580" marT="0" marB="0"/>
                </a:tc>
                <a:tc>
                  <a:txBody>
                    <a:bodyPr/>
                    <a:lstStyle/>
                    <a:p>
                      <a:pPr>
                        <a:lnSpc>
                          <a:spcPct val="100000"/>
                        </a:lnSpc>
                        <a:spcBef>
                          <a:spcPts val="0"/>
                        </a:spcBef>
                        <a:spcAft>
                          <a:spcPts val="0"/>
                        </a:spcAft>
                      </a:pPr>
                      <a:r>
                        <a:rPr lang="en-GB" sz="1400">
                          <a:effectLst/>
                        </a:rPr>
                        <a:t>The National marine Park of Zakynthos</a:t>
                      </a:r>
                      <a:endParaRPr lang="en-AU" sz="1400">
                        <a:effectLst/>
                        <a:latin typeface="Calibri"/>
                        <a:ea typeface="Calibri"/>
                        <a:cs typeface="Times New Roman"/>
                      </a:endParaRPr>
                    </a:p>
                  </a:txBody>
                  <a:tcPr marL="68580" marR="68580" marT="0" marB="0"/>
                </a:tc>
              </a:tr>
              <a:tr h="464727">
                <a:tc>
                  <a:txBody>
                    <a:bodyPr/>
                    <a:lstStyle/>
                    <a:p>
                      <a:pPr>
                        <a:lnSpc>
                          <a:spcPct val="100000"/>
                        </a:lnSpc>
                        <a:spcBef>
                          <a:spcPts val="0"/>
                        </a:spcBef>
                        <a:spcAft>
                          <a:spcPts val="0"/>
                        </a:spcAft>
                      </a:pPr>
                      <a:r>
                        <a:rPr lang="en-GB" sz="1400" b="1" dirty="0" err="1">
                          <a:effectLst/>
                        </a:rPr>
                        <a:t>Archelon</a:t>
                      </a:r>
                      <a:r>
                        <a:rPr lang="en-GB" sz="1400" b="1" dirty="0">
                          <a:effectLst/>
                        </a:rPr>
                        <a:t> </a:t>
                      </a:r>
                      <a:endParaRPr lang="en-AU" sz="1400" b="1" dirty="0">
                        <a:effectLst/>
                      </a:endParaRPr>
                    </a:p>
                    <a:p>
                      <a:pPr>
                        <a:lnSpc>
                          <a:spcPct val="100000"/>
                        </a:lnSpc>
                        <a:spcBef>
                          <a:spcPts val="0"/>
                        </a:spcBef>
                        <a:spcAft>
                          <a:spcPts val="0"/>
                        </a:spcAft>
                      </a:pPr>
                      <a:r>
                        <a:rPr lang="en-GB" sz="1400" dirty="0">
                          <a:effectLst/>
                        </a:rPr>
                        <a:t>www.archelon.gr</a:t>
                      </a:r>
                      <a:endParaRPr lang="en-AU" sz="1400" dirty="0">
                        <a:effectLst/>
                        <a:latin typeface="Calibri"/>
                        <a:ea typeface="Calibri"/>
                        <a:cs typeface="Times New Roman"/>
                      </a:endParaRPr>
                    </a:p>
                  </a:txBody>
                  <a:tcPr marL="68580" marR="68580" marT="0" marB="0"/>
                </a:tc>
                <a:tc>
                  <a:txBody>
                    <a:bodyPr/>
                    <a:lstStyle/>
                    <a:p>
                      <a:pPr>
                        <a:lnSpc>
                          <a:spcPct val="100000"/>
                        </a:lnSpc>
                        <a:spcBef>
                          <a:spcPts val="0"/>
                        </a:spcBef>
                      </a:pPr>
                      <a:r>
                        <a:rPr lang="en-GB" sz="1400" dirty="0">
                          <a:effectLst/>
                        </a:rPr>
                        <a:t>Greek sea turtle conservation organisation that Nature World Travel and Earth Sea &amp; Sky support at </a:t>
                      </a:r>
                      <a:r>
                        <a:rPr lang="en-GB" sz="1400" dirty="0" err="1">
                          <a:effectLst/>
                        </a:rPr>
                        <a:t>Gerakas</a:t>
                      </a:r>
                      <a:endParaRPr lang="en-AU" sz="1400" dirty="0">
                        <a:effectLst/>
                        <a:latin typeface="Calibri"/>
                        <a:ea typeface="Times New Roman"/>
                      </a:endParaRPr>
                    </a:p>
                  </a:txBody>
                  <a:tcPr marL="68580" marR="68580" marT="0" marB="0"/>
                </a:tc>
              </a:tr>
              <a:tr h="464727">
                <a:tc>
                  <a:txBody>
                    <a:bodyPr/>
                    <a:lstStyle/>
                    <a:p>
                      <a:pPr>
                        <a:lnSpc>
                          <a:spcPct val="100000"/>
                        </a:lnSpc>
                        <a:spcBef>
                          <a:spcPts val="0"/>
                        </a:spcBef>
                        <a:spcAft>
                          <a:spcPts val="0"/>
                        </a:spcAft>
                      </a:pPr>
                      <a:r>
                        <a:rPr lang="en-GB" sz="1400" b="1" dirty="0" err="1">
                          <a:effectLst/>
                        </a:rPr>
                        <a:t>Euroturtle</a:t>
                      </a:r>
                      <a:r>
                        <a:rPr lang="en-GB" sz="1400" b="1" dirty="0">
                          <a:effectLst/>
                        </a:rPr>
                        <a:t> </a:t>
                      </a:r>
                      <a:endParaRPr lang="en-AU" sz="1400" b="1" dirty="0">
                        <a:effectLst/>
                      </a:endParaRPr>
                    </a:p>
                    <a:p>
                      <a:pPr>
                        <a:lnSpc>
                          <a:spcPct val="100000"/>
                        </a:lnSpc>
                        <a:spcBef>
                          <a:spcPts val="0"/>
                        </a:spcBef>
                        <a:spcAft>
                          <a:spcPts val="0"/>
                        </a:spcAft>
                      </a:pPr>
                      <a:r>
                        <a:rPr lang="en-GB" sz="1400" dirty="0">
                          <a:effectLst/>
                        </a:rPr>
                        <a:t>www.euroturtle.org</a:t>
                      </a:r>
                      <a:endParaRPr lang="en-AU" sz="1400" dirty="0">
                        <a:effectLst/>
                        <a:latin typeface="Calibri"/>
                        <a:ea typeface="Calibri"/>
                        <a:cs typeface="Times New Roman"/>
                      </a:endParaRPr>
                    </a:p>
                  </a:txBody>
                  <a:tcPr marL="68580" marR="68580" marT="0" marB="0"/>
                </a:tc>
                <a:tc>
                  <a:txBody>
                    <a:bodyPr/>
                    <a:lstStyle/>
                    <a:p>
                      <a:pPr>
                        <a:lnSpc>
                          <a:spcPct val="100000"/>
                        </a:lnSpc>
                        <a:spcBef>
                          <a:spcPts val="0"/>
                        </a:spcBef>
                      </a:pPr>
                      <a:r>
                        <a:rPr lang="en-GB" sz="1400" dirty="0">
                          <a:effectLst/>
                        </a:rPr>
                        <a:t>Educational turtle website </a:t>
                      </a:r>
                      <a:endParaRPr lang="en-AU" sz="1400" dirty="0">
                        <a:effectLst/>
                        <a:latin typeface="Calibri"/>
                        <a:ea typeface="Times New Roman"/>
                      </a:endParaRPr>
                    </a:p>
                  </a:txBody>
                  <a:tcPr marL="68580" marR="68580" marT="0" marB="0"/>
                </a:tc>
              </a:tr>
            </a:tbl>
          </a:graphicData>
        </a:graphic>
      </p:graphicFrame>
    </p:spTree>
    <p:extLst>
      <p:ext uri="{BB962C8B-B14F-4D97-AF65-F5344CB8AC3E}">
        <p14:creationId xmlns:p14="http://schemas.microsoft.com/office/powerpoint/2010/main" val="32046939"/>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smtClean="0"/>
              <a:t>Exploiting Social Media</a:t>
            </a:r>
            <a:endParaRPr lang="en-GB" dirty="0" smtClean="0"/>
          </a:p>
        </p:txBody>
      </p:sp>
      <p:graphicFrame>
        <p:nvGraphicFramePr>
          <p:cNvPr id="3" name="Content Placeholder 2"/>
          <p:cNvGraphicFramePr>
            <a:graphicFrameLocks noGrp="1"/>
          </p:cNvGraphicFramePr>
          <p:nvPr>
            <p:ph idx="13"/>
            <p:extLst>
              <p:ext uri="{D42A27DB-BD31-4B8C-83A1-F6EECF244321}">
                <p14:modId xmlns:p14="http://schemas.microsoft.com/office/powerpoint/2010/main" val="4171994073"/>
              </p:ext>
            </p:extLst>
          </p:nvPr>
        </p:nvGraphicFramePr>
        <p:xfrm>
          <a:off x="849313" y="754063"/>
          <a:ext cx="7928927" cy="3771900"/>
        </p:xfrm>
        <a:graphic>
          <a:graphicData uri="http://schemas.openxmlformats.org/drawingml/2006/table">
            <a:tbl>
              <a:tblPr bandRow="1">
                <a:tableStyleId>{F5AB1C69-6EDB-4FF4-983F-18BD219EF322}</a:tableStyleId>
              </a:tblPr>
              <a:tblGrid>
                <a:gridCol w="3841957"/>
                <a:gridCol w="4086970"/>
              </a:tblGrid>
              <a:tr h="617220">
                <a:tc>
                  <a:txBody>
                    <a:bodyPr/>
                    <a:lstStyle/>
                    <a:p>
                      <a:pPr>
                        <a:lnSpc>
                          <a:spcPct val="100000"/>
                        </a:lnSpc>
                        <a:spcAft>
                          <a:spcPts val="0"/>
                        </a:spcAft>
                      </a:pPr>
                      <a:r>
                        <a:rPr lang="en-GB" sz="1400" dirty="0">
                          <a:effectLst/>
                        </a:rPr>
                        <a:t>www.thepetitionsite.com/2/the-illegal-hunting-of-migratory-birds-on-zakynthos-greece</a:t>
                      </a:r>
                      <a:endParaRPr lang="en-AU" sz="14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400">
                          <a:effectLst/>
                        </a:rPr>
                        <a:t>A petition website used by ESS in order to initiate and disseminate an online petition against illegal hunting of migratory birds </a:t>
                      </a:r>
                      <a:endParaRPr lang="en-AU" sz="1400">
                        <a:effectLst/>
                        <a:latin typeface="Calibri"/>
                        <a:ea typeface="Calibri"/>
                        <a:cs typeface="Times New Roman"/>
                      </a:endParaRPr>
                    </a:p>
                  </a:txBody>
                  <a:tcPr marL="68580" marR="68580" marT="0" marB="0"/>
                </a:tc>
              </a:tr>
              <a:tr h="617220">
                <a:tc>
                  <a:txBody>
                    <a:bodyPr/>
                    <a:lstStyle/>
                    <a:p>
                      <a:pPr>
                        <a:lnSpc>
                          <a:spcPct val="100000"/>
                        </a:lnSpc>
                        <a:spcAft>
                          <a:spcPts val="0"/>
                        </a:spcAft>
                      </a:pPr>
                      <a:r>
                        <a:rPr lang="en-GB" sz="1400">
                          <a:effectLst/>
                        </a:rPr>
                        <a:t>http://www.facebook.com/pages/Earth-Sea-Sky-Ionian-Nature-Conservation/120087021389714 </a:t>
                      </a:r>
                      <a:endParaRPr lang="en-AU" sz="1400">
                        <a:effectLst/>
                        <a:latin typeface="Calibri"/>
                        <a:ea typeface="Calibri"/>
                        <a:cs typeface="Times New Roman"/>
                      </a:endParaRPr>
                    </a:p>
                  </a:txBody>
                  <a:tcPr marL="68580" marR="68580" marT="0" marB="0"/>
                </a:tc>
                <a:tc>
                  <a:txBody>
                    <a:bodyPr/>
                    <a:lstStyle/>
                    <a:p>
                      <a:pPr>
                        <a:lnSpc>
                          <a:spcPct val="100000"/>
                        </a:lnSpc>
                        <a:spcAft>
                          <a:spcPts val="0"/>
                        </a:spcAft>
                      </a:pPr>
                      <a:r>
                        <a:rPr lang="en-GB" sz="1400" dirty="0">
                          <a:effectLst/>
                        </a:rPr>
                        <a:t>The Facebook profile and community of the three organisations </a:t>
                      </a:r>
                      <a:endParaRPr lang="en-AU" sz="1400" dirty="0">
                        <a:effectLst/>
                        <a:latin typeface="Calibri"/>
                        <a:ea typeface="Calibri"/>
                        <a:cs typeface="Times New Roman"/>
                      </a:endParaRPr>
                    </a:p>
                  </a:txBody>
                  <a:tcPr marL="68580" marR="68580" marT="0" marB="0"/>
                </a:tc>
              </a:tr>
              <a:tr h="617220">
                <a:tc>
                  <a:txBody>
                    <a:bodyPr/>
                    <a:lstStyle/>
                    <a:p>
                      <a:pPr>
                        <a:lnSpc>
                          <a:spcPct val="100000"/>
                        </a:lnSpc>
                        <a:spcAft>
                          <a:spcPts val="0"/>
                        </a:spcAft>
                      </a:pPr>
                      <a:r>
                        <a:rPr lang="en-GB" sz="1400" dirty="0">
                          <a:effectLst/>
                        </a:rPr>
                        <a:t>http://www.youtube.com/user/EARTHSEASKYorg</a:t>
                      </a:r>
                      <a:endParaRPr lang="en-AU" sz="14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400">
                          <a:effectLst/>
                        </a:rPr>
                        <a:t>The youtube channel of ESS for disseminating videos about their activities for raising awareness and educating the public </a:t>
                      </a:r>
                      <a:endParaRPr lang="en-AU" sz="1400">
                        <a:effectLst/>
                        <a:latin typeface="Calibri"/>
                        <a:ea typeface="Calibri"/>
                        <a:cs typeface="Times New Roman"/>
                      </a:endParaRPr>
                    </a:p>
                  </a:txBody>
                  <a:tcPr marL="68580" marR="68580" marT="0" marB="0"/>
                </a:tc>
              </a:tr>
              <a:tr h="617220">
                <a:tc>
                  <a:txBody>
                    <a:bodyPr/>
                    <a:lstStyle/>
                    <a:p>
                      <a:pPr>
                        <a:lnSpc>
                          <a:spcPct val="100000"/>
                        </a:lnSpc>
                        <a:spcAft>
                          <a:spcPts val="0"/>
                        </a:spcAft>
                      </a:pPr>
                      <a:r>
                        <a:rPr lang="en-GB" sz="1400">
                          <a:effectLst/>
                        </a:rPr>
                        <a:t>http://earth-sea-sky-global.org/about-us </a:t>
                      </a:r>
                      <a:endParaRPr lang="en-AU" sz="1400">
                        <a:effectLst/>
                      </a:endParaRPr>
                    </a:p>
                    <a:p>
                      <a:pPr>
                        <a:lnSpc>
                          <a:spcPct val="100000"/>
                        </a:lnSpc>
                        <a:spcAft>
                          <a:spcPts val="0"/>
                        </a:spcAft>
                      </a:pPr>
                      <a:r>
                        <a:rPr lang="en-GB" sz="1400">
                          <a:effectLst/>
                        </a:rPr>
                        <a:t> </a:t>
                      </a:r>
                      <a:endParaRPr lang="en-AU" sz="1400">
                        <a:effectLst/>
                        <a:latin typeface="Calibri"/>
                        <a:ea typeface="Calibri"/>
                        <a:cs typeface="Times New Roman"/>
                      </a:endParaRPr>
                    </a:p>
                  </a:txBody>
                  <a:tcPr marL="68580" marR="68580" marT="0" marB="0"/>
                </a:tc>
                <a:tc>
                  <a:txBody>
                    <a:bodyPr/>
                    <a:lstStyle/>
                    <a:p>
                      <a:pPr>
                        <a:lnSpc>
                          <a:spcPct val="100000"/>
                        </a:lnSpc>
                        <a:spcAft>
                          <a:spcPts val="0"/>
                        </a:spcAft>
                      </a:pPr>
                      <a:r>
                        <a:rPr lang="en-GB" sz="1400">
                          <a:effectLst/>
                        </a:rPr>
                        <a:t>The blog of ESS used as a daily newsletter for supporting international public awareness and information </a:t>
                      </a:r>
                      <a:endParaRPr lang="en-AU" sz="1400">
                        <a:effectLst/>
                        <a:latin typeface="Calibri"/>
                        <a:ea typeface="Calibri"/>
                        <a:cs typeface="Times New Roman"/>
                      </a:endParaRPr>
                    </a:p>
                  </a:txBody>
                  <a:tcPr marL="68580" marR="68580" marT="0" marB="0"/>
                </a:tc>
              </a:tr>
              <a:tr h="1234440">
                <a:tc>
                  <a:txBody>
                    <a:bodyPr/>
                    <a:lstStyle/>
                    <a:p>
                      <a:pPr>
                        <a:lnSpc>
                          <a:spcPct val="100000"/>
                        </a:lnSpc>
                        <a:spcAft>
                          <a:spcPts val="0"/>
                        </a:spcAft>
                      </a:pPr>
                      <a:r>
                        <a:rPr lang="en-GB" sz="1400">
                          <a:effectLst/>
                        </a:rPr>
                        <a:t>http://www.goabroad.com/providers/earth-sea-sky/programs/sea-turtle-and-wildlife-research-in-greece-55480 </a:t>
                      </a:r>
                      <a:endParaRPr lang="en-AU" sz="1400">
                        <a:effectLst/>
                      </a:endParaRPr>
                    </a:p>
                    <a:p>
                      <a:pPr>
                        <a:lnSpc>
                          <a:spcPct val="100000"/>
                        </a:lnSpc>
                        <a:spcAft>
                          <a:spcPts val="0"/>
                        </a:spcAft>
                      </a:pPr>
                      <a:r>
                        <a:rPr lang="en-GB" sz="1400">
                          <a:effectLst/>
                        </a:rPr>
                        <a:t> </a:t>
                      </a:r>
                      <a:endParaRPr lang="en-AU" sz="1400">
                        <a:effectLst/>
                        <a:latin typeface="Calibri"/>
                        <a:ea typeface="Calibri"/>
                        <a:cs typeface="Times New Roman"/>
                      </a:endParaRPr>
                    </a:p>
                  </a:txBody>
                  <a:tcPr marL="68580" marR="68580" marT="0" marB="0"/>
                </a:tc>
                <a:tc>
                  <a:txBody>
                    <a:bodyPr/>
                    <a:lstStyle/>
                    <a:p>
                      <a:pPr>
                        <a:lnSpc>
                          <a:spcPct val="100000"/>
                        </a:lnSpc>
                        <a:spcAft>
                          <a:spcPts val="0"/>
                        </a:spcAft>
                      </a:pPr>
                      <a:r>
                        <a:rPr lang="en-GB" sz="1400" dirty="0">
                          <a:effectLst/>
                        </a:rPr>
                        <a:t>GoAbroad.com is a leading international education and experiential travel resource. </a:t>
                      </a:r>
                      <a:r>
                        <a:rPr lang="en-GB" sz="1400" dirty="0" err="1">
                          <a:effectLst/>
                        </a:rPr>
                        <a:t>GoAbroad</a:t>
                      </a:r>
                      <a:r>
                        <a:rPr lang="en-GB" sz="1400" dirty="0">
                          <a:effectLst/>
                        </a:rPr>
                        <a:t> is also a worldwide volunteer network. ESS has used this network in order to initiate an international campaign for recruiting volunteers. </a:t>
                      </a:r>
                      <a:endParaRPr lang="en-AU"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92556782"/>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Study Questions</a:t>
            </a:r>
            <a:endParaRPr lang="en-AU" dirty="0"/>
          </a:p>
        </p:txBody>
      </p:sp>
      <p:sp>
        <p:nvSpPr>
          <p:cNvPr id="3" name="Content Placeholder 2"/>
          <p:cNvSpPr>
            <a:spLocks noGrp="1"/>
          </p:cNvSpPr>
          <p:nvPr>
            <p:ph idx="13"/>
          </p:nvPr>
        </p:nvSpPr>
        <p:spPr>
          <a:xfrm>
            <a:off x="849313" y="754063"/>
            <a:ext cx="7986712" cy="3876675"/>
          </a:xfrm>
        </p:spPr>
        <p:txBody>
          <a:bodyPr/>
          <a:lstStyle/>
          <a:p>
            <a:pPr marL="514350" lvl="0" indent="-514350">
              <a:buFont typeface="+mj-lt"/>
              <a:buAutoNum type="arabicPeriod"/>
            </a:pPr>
            <a:r>
              <a:rPr lang="en-GB" sz="1800" dirty="0" smtClean="0"/>
              <a:t>Debate and give examples of why the creation of a collaborative network is important for achieving and supporting sustainability in tourism. </a:t>
            </a:r>
            <a:endParaRPr lang="en-AU" sz="1800" dirty="0" smtClean="0"/>
          </a:p>
          <a:p>
            <a:pPr marL="514350" lvl="0" indent="-514350">
              <a:buFont typeface="+mj-lt"/>
              <a:buAutoNum type="arabicPeriod"/>
            </a:pPr>
            <a:r>
              <a:rPr lang="en-GB" sz="1800" dirty="0" smtClean="0"/>
              <a:t>What practices have IEV, NWT and ESS developed for supporting sustainable tourism and creating shared value? Which stakeholders have they engaged with? What social benefits/value (economic, social and environmental) does each stakeholder get and what does each contribute through these collaborative activities?</a:t>
            </a:r>
            <a:endParaRPr lang="en-AU" sz="1800" dirty="0" smtClean="0"/>
          </a:p>
          <a:p>
            <a:pPr marL="514350" lvl="0" indent="-514350">
              <a:buFont typeface="+mj-lt"/>
              <a:buAutoNum type="arabicPeriod"/>
            </a:pPr>
            <a:r>
              <a:rPr lang="en-GB" sz="1800" dirty="0" smtClean="0"/>
              <a:t>Provide examples of how Mr </a:t>
            </a:r>
            <a:r>
              <a:rPr lang="en-GB" sz="1800" dirty="0" err="1" smtClean="0"/>
              <a:t>Vardakastanis</a:t>
            </a:r>
            <a:r>
              <a:rPr lang="en-GB" sz="1800" dirty="0" smtClean="0"/>
              <a:t> can exploit the power of </a:t>
            </a:r>
            <a:r>
              <a:rPr lang="en-GB" sz="1800" dirty="0" err="1" smtClean="0"/>
              <a:t>crowdfunding</a:t>
            </a:r>
            <a:r>
              <a:rPr lang="en-GB" sz="1800" dirty="0" smtClean="0"/>
              <a:t> for raising funds to support the conservation activities of his organisations. For example, how can websites such as www.spot.us, www.kickstarter.com/ and www.indiegogo.com/ be utilised?</a:t>
            </a:r>
            <a:r>
              <a:rPr lang="en-US" sz="1800" dirty="0" smtClean="0"/>
              <a:t> </a:t>
            </a:r>
            <a:endParaRPr lang="en-AU" sz="1800" dirty="0"/>
          </a:p>
        </p:txBody>
      </p:sp>
    </p:spTree>
    <p:extLst>
      <p:ext uri="{BB962C8B-B14F-4D97-AF65-F5344CB8AC3E}">
        <p14:creationId xmlns:p14="http://schemas.microsoft.com/office/powerpoint/2010/main" val="1785579753"/>
      </p:ext>
    </p:extLst>
  </p:cSld>
  <p:clrMapOvr>
    <a:masterClrMapping/>
  </p:clrMapOvr>
  <p:transition spd="med">
    <p:fade thruBlk="1"/>
  </p:transition>
</p:sld>
</file>

<file path=ppt/theme/theme1.xml><?xml version="1.0" encoding="utf-8"?>
<a:theme xmlns:a="http://schemas.openxmlformats.org/drawingml/2006/main" name="Berrylishious desig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1386</Words>
  <Application>Microsoft Office PowerPoint</Application>
  <PresentationFormat>On-screen Show (16:9)</PresentationFormat>
  <Paragraphs>104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Berrylishious design template</vt:lpstr>
      <vt:lpstr>Ionian Eco Villagers, Nature World Travel and Earth, Sea &amp; Sky</vt:lpstr>
      <vt:lpstr>Learning Outcomes</vt:lpstr>
      <vt:lpstr>Vertically Integrated Organisations</vt:lpstr>
      <vt:lpstr>Location of the Organisations The Marine National Park of Zakynthos</vt:lpstr>
      <vt:lpstr>Collaboration</vt:lpstr>
      <vt:lpstr>PowerPoint Presentation</vt:lpstr>
      <vt:lpstr>Collaborative Network of ESS</vt:lpstr>
      <vt:lpstr>Exploiting Social Media</vt:lpstr>
      <vt:lpstr>Study Questions</vt:lpstr>
      <vt:lpstr>Study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uqpbenck</cp:lastModifiedBy>
  <cp:revision>115</cp:revision>
  <cp:lastPrinted>2012-10-22T17:26:30Z</cp:lastPrinted>
  <dcterms:created xsi:type="dcterms:W3CDTF">2012-10-22T00:42:01Z</dcterms:created>
  <dcterms:modified xsi:type="dcterms:W3CDTF">2013-07-01T11:19:08Z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