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85" r:id="rId3"/>
    <p:sldId id="275" r:id="rId4"/>
    <p:sldId id="265" r:id="rId5"/>
    <p:sldId id="280" r:id="rId6"/>
    <p:sldId id="273" r:id="rId7"/>
    <p:sldId id="258" r:id="rId8"/>
    <p:sldId id="286" r:id="rId9"/>
    <p:sldId id="272" r:id="rId10"/>
    <p:sldId id="260" r:id="rId11"/>
    <p:sldId id="270" r:id="rId12"/>
    <p:sldId id="261" r:id="rId13"/>
    <p:sldId id="262" r:id="rId14"/>
    <p:sldId id="277" r:id="rId15"/>
    <p:sldId id="278" r:id="rId16"/>
    <p:sldId id="264" r:id="rId17"/>
    <p:sldId id="263" r:id="rId18"/>
    <p:sldId id="281" r:id="rId19"/>
    <p:sldId id="282" r:id="rId2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3" autoAdjust="0"/>
    <p:restoredTop sz="94660"/>
  </p:normalViewPr>
  <p:slideViewPr>
    <p:cSldViewPr>
      <p:cViewPr>
        <p:scale>
          <a:sx n="50" d="100"/>
          <a:sy n="50" d="100"/>
        </p:scale>
        <p:origin x="-1210" y="-37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10/29/2012</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7089279A-8571-4C2A-A394-81C1BEE4C5A6}" type="slidenum">
              <a:rPr lang="en-US"/>
              <a:pPr/>
              <a:t>‹#›</a:t>
            </a:fld>
            <a:endParaRPr lang="en-US"/>
          </a:p>
        </p:txBody>
      </p:sp>
      <p:sp>
        <p:nvSpPr>
          <p:cNvPr id="2" name="Rectangle 1"/>
          <p:cNvSpPr/>
          <p:nvPr userDrawn="1"/>
        </p:nvSpPr>
        <p:spPr>
          <a:xfrm>
            <a:off x="1524000" y="4495800"/>
            <a:ext cx="6110968" cy="523220"/>
          </a:xfrm>
          <a:prstGeom prst="rect">
            <a:avLst/>
          </a:prstGeom>
        </p:spPr>
        <p:txBody>
          <a:bodyPr wrap="none">
            <a:spAutoFit/>
          </a:bodyPr>
          <a:lstStyle/>
          <a:p>
            <a:r>
              <a:rPr lang="en-US" sz="2800" b="1" kern="1200" dirty="0" smtClean="0">
                <a:solidFill>
                  <a:schemeClr val="tx1"/>
                </a:solidFill>
                <a:effectLst/>
                <a:latin typeface="Tahoma" charset="0"/>
                <a:ea typeface="+mn-ea"/>
                <a:cs typeface="+mn-cs"/>
              </a:rPr>
              <a:t>Introduction to customer service</a:t>
            </a:r>
            <a:endParaRPr lang="en-US" sz="2800" b="1" dirty="0"/>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1</a:t>
            </a:r>
            <a:endParaRPr lang="en-US" sz="4400" b="1"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486400"/>
            <a:ext cx="1066800" cy="1123950"/>
          </a:xfrm>
          <a:prstGeom prst="rect">
            <a:avLst/>
          </a:prstGeom>
        </p:spPr>
      </p:pic>
      <p:sp>
        <p:nvSpPr>
          <p:cNvPr id="4" name="TextBox 3"/>
          <p:cNvSpPr txBox="1"/>
          <p:nvPr/>
        </p:nvSpPr>
        <p:spPr>
          <a:xfrm>
            <a:off x="3581400" y="6362700"/>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586058"/>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609600"/>
          </a:xfrm>
        </p:spPr>
        <p:txBody>
          <a:bodyPr/>
          <a:lstStyle/>
          <a:p>
            <a:pPr algn="ctr"/>
            <a:r>
              <a:rPr lang="en-US" dirty="0" smtClean="0"/>
              <a:t>Unique characteristics </a:t>
            </a:r>
            <a:r>
              <a:rPr lang="en-US" dirty="0"/>
              <a:t>of services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6" y="762000"/>
            <a:ext cx="7924800" cy="62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858000" cy="609600"/>
          </a:xfrm>
        </p:spPr>
        <p:txBody>
          <a:bodyPr/>
          <a:lstStyle/>
          <a:p>
            <a:r>
              <a:rPr lang="en-US" dirty="0"/>
              <a:t>The services marketing triangle</a:t>
            </a:r>
          </a:p>
        </p:txBody>
      </p:sp>
      <p:pic>
        <p:nvPicPr>
          <p:cNvPr id="655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99" y="1600200"/>
            <a:ext cx="81919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7433"/>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74" y="228600"/>
            <a:ext cx="8382000" cy="609600"/>
          </a:xfrm>
        </p:spPr>
        <p:txBody>
          <a:bodyPr/>
          <a:lstStyle/>
          <a:p>
            <a:pPr algn="ctr"/>
            <a:r>
              <a:rPr lang="en-US" dirty="0"/>
              <a:t>Expanded Marketing Mix for Services</a:t>
            </a:r>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645246" cy="617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4002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381000"/>
            <a:ext cx="8382000" cy="609600"/>
          </a:xfrm>
        </p:spPr>
        <p:txBody>
          <a:bodyPr/>
          <a:lstStyle/>
          <a:p>
            <a:pPr algn="ctr"/>
            <a:r>
              <a:rPr lang="en-US" dirty="0"/>
              <a:t>Additional 3 ‘P’s of Services Marketing</a:t>
            </a:r>
            <a:br>
              <a:rPr lang="en-US" dirty="0"/>
            </a:br>
            <a:endParaRPr lang="en-US" dirty="0"/>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67308"/>
            <a:ext cx="7924800" cy="621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789440"/>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09600"/>
          </a:xfrm>
        </p:spPr>
        <p:txBody>
          <a:bodyPr/>
          <a:lstStyle/>
          <a:p>
            <a:pPr algn="ctr"/>
            <a:r>
              <a:rPr lang="en-US" dirty="0" smtClean="0"/>
              <a:t>Tourism and hospitality market</a:t>
            </a:r>
            <a:endParaRPr lang="en-US" dirty="0"/>
          </a:p>
        </p:txBody>
      </p:sp>
      <p:sp>
        <p:nvSpPr>
          <p:cNvPr id="4" name="Rectangle 3"/>
          <p:cNvSpPr/>
          <p:nvPr/>
        </p:nvSpPr>
        <p:spPr>
          <a:xfrm>
            <a:off x="990600" y="1330166"/>
            <a:ext cx="7924800" cy="4154984"/>
          </a:xfrm>
          <a:prstGeom prst="rect">
            <a:avLst/>
          </a:prstGeom>
        </p:spPr>
        <p:txBody>
          <a:bodyPr wrap="square">
            <a:spAutoFit/>
          </a:bodyPr>
          <a:lstStyle/>
          <a:p>
            <a:r>
              <a:rPr lang="en-US" i="1" dirty="0" smtClean="0"/>
              <a:t>….activities </a:t>
            </a:r>
            <a:r>
              <a:rPr lang="en-US" i="1" dirty="0"/>
              <a:t>of persons travelling to and staying in places outside their usual environment for not more than one consecutive year for leisure, business and other purposes not related to the exercise of an activity remunerated from within the place visited (UNWTO)</a:t>
            </a:r>
          </a:p>
          <a:p>
            <a:endParaRPr lang="en-US" i="1" dirty="0"/>
          </a:p>
          <a:p>
            <a:pPr marL="285750" indent="-285750">
              <a:spcBef>
                <a:spcPts val="600"/>
              </a:spcBef>
              <a:spcAft>
                <a:spcPts val="600"/>
              </a:spcAft>
              <a:buFont typeface="Courier New" pitchFamily="49" charset="0"/>
              <a:buChar char="o"/>
            </a:pPr>
            <a:r>
              <a:rPr lang="en-US" sz="2000" dirty="0" smtClean="0"/>
              <a:t>Demand for a wide range of travel and hospitality products</a:t>
            </a:r>
          </a:p>
          <a:p>
            <a:pPr marL="285750" indent="-285750">
              <a:spcBef>
                <a:spcPts val="600"/>
              </a:spcBef>
              <a:spcAft>
                <a:spcPts val="600"/>
              </a:spcAft>
              <a:buFont typeface="Courier New" pitchFamily="49" charset="0"/>
              <a:buChar char="o"/>
            </a:pPr>
            <a:r>
              <a:rPr lang="en-US" sz="2000" dirty="0"/>
              <a:t>T</a:t>
            </a:r>
            <a:r>
              <a:rPr lang="en-US" sz="2000" dirty="0" smtClean="0"/>
              <a:t>otal market now serviced by the world’s largest industry </a:t>
            </a:r>
          </a:p>
          <a:p>
            <a:pPr marL="1200150" lvl="2" indent="-285750">
              <a:spcBef>
                <a:spcPts val="600"/>
              </a:spcBef>
              <a:spcAft>
                <a:spcPts val="600"/>
              </a:spcAft>
              <a:buFont typeface="Arial" pitchFamily="34" charset="0"/>
              <a:buChar char="•"/>
            </a:pPr>
            <a:r>
              <a:rPr lang="en-US" dirty="0" smtClean="0"/>
              <a:t>International arrivals:  50 </a:t>
            </a:r>
            <a:r>
              <a:rPr lang="en-US" dirty="0"/>
              <a:t>million in 1950 to 935 million in 2010 (UNWTO, 2011). </a:t>
            </a:r>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4222736640"/>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Western markets </a:t>
            </a:r>
            <a:endParaRPr lang="en-US" dirty="0"/>
          </a:p>
        </p:txBody>
      </p:sp>
      <p:sp>
        <p:nvSpPr>
          <p:cNvPr id="4" name="Rectangle 3"/>
          <p:cNvSpPr/>
          <p:nvPr/>
        </p:nvSpPr>
        <p:spPr>
          <a:xfrm>
            <a:off x="1447800" y="1330166"/>
            <a:ext cx="7467600" cy="6078587"/>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Mature hospitality and tourism markets</a:t>
            </a:r>
          </a:p>
          <a:p>
            <a:pPr marL="742950" lvl="1" indent="-285750">
              <a:spcBef>
                <a:spcPts val="600"/>
              </a:spcBef>
              <a:spcAft>
                <a:spcPts val="600"/>
              </a:spcAft>
              <a:buFont typeface="Arial" pitchFamily="34" charset="0"/>
              <a:buChar char="•"/>
            </a:pPr>
            <a:r>
              <a:rPr lang="en-US" dirty="0" smtClean="0"/>
              <a:t>Severe </a:t>
            </a:r>
            <a:r>
              <a:rPr lang="en-US" dirty="0"/>
              <a:t>competition</a:t>
            </a:r>
          </a:p>
          <a:p>
            <a:pPr marL="742950" lvl="1" indent="-285750">
              <a:spcBef>
                <a:spcPts val="600"/>
              </a:spcBef>
              <a:spcAft>
                <a:spcPts val="600"/>
              </a:spcAft>
              <a:buFont typeface="Arial" pitchFamily="34" charset="0"/>
              <a:buChar char="•"/>
            </a:pPr>
            <a:r>
              <a:rPr lang="en-US" dirty="0" smtClean="0"/>
              <a:t>Low </a:t>
            </a:r>
            <a:r>
              <a:rPr lang="en-US" dirty="0"/>
              <a:t>product differentiation</a:t>
            </a:r>
          </a:p>
          <a:p>
            <a:pPr marL="742950" lvl="1" indent="-285750">
              <a:spcBef>
                <a:spcPts val="600"/>
              </a:spcBef>
              <a:spcAft>
                <a:spcPts val="600"/>
              </a:spcAft>
              <a:buFont typeface="Arial" pitchFamily="34" charset="0"/>
              <a:buChar char="•"/>
            </a:pPr>
            <a:r>
              <a:rPr lang="en-US" dirty="0" smtClean="0"/>
              <a:t>Limited </a:t>
            </a:r>
            <a:r>
              <a:rPr lang="en-US" dirty="0"/>
              <a:t>promotional cost</a:t>
            </a:r>
          </a:p>
          <a:p>
            <a:pPr marL="742950" lvl="1" indent="-285750">
              <a:spcBef>
                <a:spcPts val="600"/>
              </a:spcBef>
              <a:spcAft>
                <a:spcPts val="600"/>
              </a:spcAft>
              <a:buFont typeface="Arial" pitchFamily="34" charset="0"/>
              <a:buChar char="•"/>
            </a:pPr>
            <a:r>
              <a:rPr lang="en-US" dirty="0"/>
              <a:t>Customer service </a:t>
            </a:r>
            <a:r>
              <a:rPr lang="en-US" dirty="0" smtClean="0"/>
              <a:t>increasingly important as </a:t>
            </a:r>
            <a:r>
              <a:rPr lang="en-US" dirty="0"/>
              <a:t>market </a:t>
            </a:r>
            <a:r>
              <a:rPr lang="en-US" dirty="0" smtClean="0"/>
              <a:t>differentiator</a:t>
            </a:r>
          </a:p>
          <a:p>
            <a:pPr marL="742950" lvl="1" indent="-285750">
              <a:spcBef>
                <a:spcPts val="600"/>
              </a:spcBef>
              <a:spcAft>
                <a:spcPts val="600"/>
              </a:spcAft>
              <a:buFont typeface="Arial" pitchFamily="34" charset="0"/>
              <a:buChar char="•"/>
            </a:pPr>
            <a:endParaRPr lang="en-US" dirty="0" smtClean="0"/>
          </a:p>
          <a:p>
            <a:pPr marL="285750" indent="-285750">
              <a:spcBef>
                <a:spcPts val="600"/>
              </a:spcBef>
              <a:spcAft>
                <a:spcPts val="600"/>
              </a:spcAft>
              <a:buFont typeface="Courier New" pitchFamily="49" charset="0"/>
              <a:buChar char="o"/>
            </a:pPr>
            <a:r>
              <a:rPr lang="en-US" dirty="0" smtClean="0"/>
              <a:t> Actual customer satisfaction</a:t>
            </a:r>
          </a:p>
          <a:p>
            <a:pPr marL="742950" lvl="1" indent="-285750">
              <a:spcBef>
                <a:spcPts val="600"/>
              </a:spcBef>
              <a:spcAft>
                <a:spcPts val="600"/>
              </a:spcAft>
              <a:buFont typeface="Arial" pitchFamily="34" charset="0"/>
              <a:buChar char="•"/>
            </a:pPr>
            <a:r>
              <a:rPr lang="en-US" dirty="0" smtClean="0"/>
              <a:t>Heightened customer expectations</a:t>
            </a:r>
          </a:p>
          <a:p>
            <a:pPr marL="742950" lvl="1" indent="-285750">
              <a:spcBef>
                <a:spcPts val="600"/>
              </a:spcBef>
              <a:spcAft>
                <a:spcPts val="600"/>
              </a:spcAft>
              <a:buFont typeface="Arial" pitchFamily="34" charset="0"/>
              <a:buChar char="•"/>
            </a:pPr>
            <a:r>
              <a:rPr lang="en-US" dirty="0" smtClean="0"/>
              <a:t>Lagging satisfaction rates for tourism and hospitality</a:t>
            </a:r>
          </a:p>
          <a:p>
            <a:pPr lvl="1">
              <a:spcBef>
                <a:spcPts val="600"/>
              </a:spcBef>
              <a:spcAft>
                <a:spcPts val="600"/>
              </a:spcAft>
            </a:pPr>
            <a:r>
              <a:rPr lang="en-US" dirty="0" smtClean="0"/>
              <a:t> </a:t>
            </a:r>
          </a:p>
          <a:p>
            <a:r>
              <a:rPr lang="en-US" dirty="0" smtClean="0"/>
              <a:t> </a:t>
            </a:r>
          </a:p>
          <a:p>
            <a:pPr marL="742950" lvl="1" indent="-285750">
              <a:spcBef>
                <a:spcPts val="600"/>
              </a:spcBef>
              <a:spcAft>
                <a:spcPts val="600"/>
              </a:spcAft>
              <a:buFont typeface="Courier New" pitchFamily="49" charset="0"/>
              <a:buChar char="o"/>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382581710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9237"/>
            <a:ext cx="6858000" cy="609600"/>
          </a:xfrm>
        </p:spPr>
        <p:txBody>
          <a:bodyPr/>
          <a:lstStyle/>
          <a:p>
            <a:pPr algn="ctr"/>
            <a:r>
              <a:rPr lang="en-US" dirty="0" smtClean="0"/>
              <a:t>Customer service elite</a:t>
            </a:r>
            <a:endParaRPr lang="en-US" dirty="0"/>
          </a:p>
        </p:txBody>
      </p:sp>
      <p:pic>
        <p:nvPicPr>
          <p:cNvPr id="716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09" y="858837"/>
            <a:ext cx="8159091" cy="531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423095"/>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304800"/>
            <a:ext cx="8305800" cy="609600"/>
          </a:xfrm>
        </p:spPr>
        <p:txBody>
          <a:bodyPr/>
          <a:lstStyle/>
          <a:p>
            <a:pPr algn="ctr"/>
            <a:r>
              <a:rPr lang="en-US" dirty="0"/>
              <a:t>Customer service superstars </a:t>
            </a: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77" y="1112786"/>
            <a:ext cx="83931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83799"/>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Asian markets </a:t>
            </a:r>
            <a:endParaRPr lang="en-US" dirty="0"/>
          </a:p>
        </p:txBody>
      </p:sp>
      <p:sp>
        <p:nvSpPr>
          <p:cNvPr id="4" name="Rectangle 3"/>
          <p:cNvSpPr/>
          <p:nvPr/>
        </p:nvSpPr>
        <p:spPr>
          <a:xfrm>
            <a:off x="990600" y="1371600"/>
            <a:ext cx="8153400" cy="4478149"/>
          </a:xfrm>
          <a:prstGeom prst="rect">
            <a:avLst/>
          </a:prstGeom>
        </p:spPr>
        <p:txBody>
          <a:bodyPr wrap="square">
            <a:spAutoFit/>
          </a:bodyPr>
          <a:lstStyle/>
          <a:p>
            <a:pPr marL="0" lvl="1">
              <a:spcBef>
                <a:spcPts val="600"/>
              </a:spcBef>
              <a:spcAft>
                <a:spcPts val="600"/>
              </a:spcAft>
            </a:pPr>
            <a:r>
              <a:rPr lang="en-US" i="1" dirty="0" smtClean="0"/>
              <a:t>Knowing our guests and their preferences helps us to understand their needs, and in turn, we are able to anticipate their requests before they even ask for assistance - </a:t>
            </a:r>
            <a:r>
              <a:rPr lang="en-US" dirty="0" smtClean="0"/>
              <a:t>The Ritz-Carlton director of sales and marketing</a:t>
            </a:r>
          </a:p>
          <a:p>
            <a:pPr marL="285750" indent="-285750">
              <a:spcBef>
                <a:spcPts val="600"/>
              </a:spcBef>
              <a:spcAft>
                <a:spcPts val="600"/>
              </a:spcAft>
              <a:buFont typeface="Courier New" pitchFamily="49" charset="0"/>
              <a:buChar char="o"/>
            </a:pPr>
            <a:endParaRPr lang="en-US" dirty="0"/>
          </a:p>
          <a:p>
            <a:pPr marL="285750" indent="-285750">
              <a:spcBef>
                <a:spcPts val="600"/>
              </a:spcBef>
              <a:spcAft>
                <a:spcPts val="600"/>
              </a:spcAft>
              <a:buFont typeface="Courier New" pitchFamily="49" charset="0"/>
              <a:buChar char="o"/>
            </a:pPr>
            <a:r>
              <a:rPr lang="en-US" dirty="0" smtClean="0"/>
              <a:t>High levels of service in tourism and hospitality</a:t>
            </a:r>
          </a:p>
          <a:p>
            <a:pPr marL="742950" lvl="1" indent="-285750">
              <a:spcBef>
                <a:spcPts val="600"/>
              </a:spcBef>
              <a:spcAft>
                <a:spcPts val="600"/>
              </a:spcAft>
              <a:buFont typeface="Courier New" pitchFamily="49" charset="0"/>
              <a:buChar char="o"/>
            </a:pPr>
            <a:r>
              <a:rPr lang="en-US" dirty="0" smtClean="0"/>
              <a:t>Customer satisfaction study in Singapore</a:t>
            </a:r>
          </a:p>
          <a:p>
            <a:pPr marL="742950" lvl="1" indent="-285750">
              <a:spcBef>
                <a:spcPts val="600"/>
              </a:spcBef>
              <a:spcAft>
                <a:spcPts val="600"/>
              </a:spcAft>
              <a:buFont typeface="Courier New" pitchFamily="49" charset="0"/>
              <a:buChar char="o"/>
            </a:pPr>
            <a:r>
              <a:rPr lang="en-US" dirty="0"/>
              <a:t>S</a:t>
            </a:r>
            <a:r>
              <a:rPr lang="en-US" dirty="0" smtClean="0"/>
              <a:t>atisfaction index across eight economic sectors, 102 organizations.  </a:t>
            </a:r>
          </a:p>
          <a:p>
            <a:pPr marL="742950" lvl="1" indent="-285750">
              <a:spcBef>
                <a:spcPts val="600"/>
              </a:spcBef>
              <a:spcAft>
                <a:spcPts val="600"/>
              </a:spcAft>
              <a:buFont typeface="Courier New" pitchFamily="49" charset="0"/>
              <a:buChar char="o"/>
            </a:pPr>
            <a:r>
              <a:rPr lang="en-US" dirty="0" smtClean="0"/>
              <a:t>Top five spots: The Ritz-Carlton, Singapore Airlines, </a:t>
            </a:r>
            <a:r>
              <a:rPr lang="en-US" dirty="0" err="1" smtClean="0"/>
              <a:t>Swissotel</a:t>
            </a:r>
            <a:r>
              <a:rPr lang="en-US" dirty="0" smtClean="0"/>
              <a:t> The Stamford, Shangri-La and Grand Hyatt </a:t>
            </a:r>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69659611"/>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917912"/>
            <a:ext cx="7543800" cy="5940088"/>
          </a:xfrm>
          <a:prstGeom prst="rect">
            <a:avLst/>
          </a:prstGeom>
        </p:spPr>
        <p:txBody>
          <a:bodyPr wrap="square">
            <a:spAutoFit/>
          </a:bodyPr>
          <a:lstStyle/>
          <a:p>
            <a:pPr marL="285750" indent="-285750">
              <a:buFont typeface="Courier New" pitchFamily="49" charset="0"/>
              <a:buChar char="o"/>
            </a:pPr>
            <a:endParaRPr lang="en-US" dirty="0" smtClean="0"/>
          </a:p>
          <a:p>
            <a:pPr algn="ctr"/>
            <a:r>
              <a:rPr lang="en-US" i="1" dirty="0" smtClean="0"/>
              <a:t>‘There’s </a:t>
            </a:r>
            <a:r>
              <a:rPr lang="en-US" i="1" dirty="0"/>
              <a:t>no second chance for a first impression</a:t>
            </a:r>
            <a:r>
              <a:rPr lang="en-US" i="1" dirty="0" smtClean="0"/>
              <a:t>’ </a:t>
            </a:r>
            <a:endParaRPr lang="en-US" i="1" dirty="0"/>
          </a:p>
          <a:p>
            <a:pPr algn="ctr"/>
            <a:endParaRPr lang="en-US" i="1" dirty="0"/>
          </a:p>
          <a:p>
            <a:pPr marL="285750" indent="-285750">
              <a:spcBef>
                <a:spcPts val="600"/>
              </a:spcBef>
              <a:spcAft>
                <a:spcPts val="600"/>
              </a:spcAft>
              <a:buFont typeface="Courier New" pitchFamily="49" charset="0"/>
              <a:buChar char="o"/>
            </a:pPr>
            <a:r>
              <a:rPr lang="en-US" dirty="0" smtClean="0"/>
              <a:t>Five-star </a:t>
            </a:r>
            <a:r>
              <a:rPr lang="en-US" dirty="0"/>
              <a:t>hotels, beach, restaurants, shopping malls, golf </a:t>
            </a:r>
            <a:r>
              <a:rPr lang="en-US" dirty="0" smtClean="0"/>
              <a:t>course</a:t>
            </a:r>
          </a:p>
          <a:p>
            <a:pPr marL="285750" indent="-285750">
              <a:spcBef>
                <a:spcPts val="600"/>
              </a:spcBef>
              <a:spcAft>
                <a:spcPts val="600"/>
              </a:spcAft>
              <a:buFont typeface="Courier New" pitchFamily="49" charset="0"/>
              <a:buChar char="o"/>
            </a:pPr>
            <a:r>
              <a:rPr lang="en-US" dirty="0" smtClean="0"/>
              <a:t>African-themed: Jungle </a:t>
            </a:r>
            <a:r>
              <a:rPr lang="en-US" dirty="0"/>
              <a:t>foliage, calls, </a:t>
            </a:r>
            <a:r>
              <a:rPr lang="en-US" dirty="0" smtClean="0"/>
              <a:t>scents </a:t>
            </a:r>
          </a:p>
          <a:p>
            <a:pPr marL="285750" indent="-285750">
              <a:spcBef>
                <a:spcPts val="600"/>
              </a:spcBef>
              <a:spcAft>
                <a:spcPts val="600"/>
              </a:spcAft>
              <a:buFont typeface="Courier New" pitchFamily="49" charset="0"/>
              <a:buChar char="o"/>
            </a:pPr>
            <a:r>
              <a:rPr lang="en-US" dirty="0" smtClean="0"/>
              <a:t>40 </a:t>
            </a:r>
            <a:r>
              <a:rPr lang="en-US" dirty="0"/>
              <a:t>% repeat customers</a:t>
            </a:r>
          </a:p>
          <a:p>
            <a:pPr marL="285750" indent="-285750">
              <a:spcBef>
                <a:spcPts val="600"/>
              </a:spcBef>
              <a:spcAft>
                <a:spcPts val="600"/>
              </a:spcAft>
              <a:buFont typeface="Courier New" pitchFamily="49" charset="0"/>
              <a:buChar char="o"/>
            </a:pPr>
            <a:r>
              <a:rPr lang="en-US" dirty="0"/>
              <a:t>Attention to detail</a:t>
            </a:r>
          </a:p>
          <a:p>
            <a:pPr marL="742950" lvl="1" indent="-285750">
              <a:spcBef>
                <a:spcPts val="600"/>
              </a:spcBef>
              <a:spcAft>
                <a:spcPts val="600"/>
              </a:spcAft>
              <a:buFont typeface="Arial" pitchFamily="34" charset="0"/>
              <a:buChar char="•"/>
            </a:pPr>
            <a:r>
              <a:rPr lang="en-US" dirty="0"/>
              <a:t>Cocktails at check-in</a:t>
            </a:r>
          </a:p>
          <a:p>
            <a:pPr marL="742950" lvl="1" indent="-285750">
              <a:spcBef>
                <a:spcPts val="600"/>
              </a:spcBef>
              <a:spcAft>
                <a:spcPts val="600"/>
              </a:spcAft>
              <a:buFont typeface="Arial" pitchFamily="34" charset="0"/>
              <a:buChar char="•"/>
            </a:pPr>
            <a:r>
              <a:rPr lang="en-US" dirty="0"/>
              <a:t>Televisions </a:t>
            </a:r>
            <a:r>
              <a:rPr lang="en-US" dirty="0" smtClean="0"/>
              <a:t>on guest’s </a:t>
            </a:r>
            <a:r>
              <a:rPr lang="en-US" dirty="0"/>
              <a:t>language channel </a:t>
            </a:r>
          </a:p>
          <a:p>
            <a:pPr marL="742950" lvl="1" indent="-285750">
              <a:spcBef>
                <a:spcPts val="600"/>
              </a:spcBef>
              <a:spcAft>
                <a:spcPts val="600"/>
              </a:spcAft>
              <a:buFont typeface="Arial" pitchFamily="34" charset="0"/>
              <a:buChar char="•"/>
            </a:pPr>
            <a:r>
              <a:rPr lang="en-US" dirty="0"/>
              <a:t>Staff track personal preferences</a:t>
            </a:r>
          </a:p>
          <a:p>
            <a:pPr marL="742950" lvl="1" indent="-285750">
              <a:spcBef>
                <a:spcPts val="600"/>
              </a:spcBef>
              <a:spcAft>
                <a:spcPts val="600"/>
              </a:spcAft>
              <a:buFont typeface="Arial" pitchFamily="34" charset="0"/>
              <a:buChar char="•"/>
            </a:pPr>
            <a:r>
              <a:rPr lang="en-US" dirty="0"/>
              <a:t>Complementary drinks and </a:t>
            </a:r>
            <a:r>
              <a:rPr lang="en-US" dirty="0" smtClean="0"/>
              <a:t>fruit</a:t>
            </a:r>
          </a:p>
          <a:p>
            <a:pPr marL="285750" lvl="1" indent="-285750">
              <a:spcBef>
                <a:spcPts val="600"/>
              </a:spcBef>
              <a:spcAft>
                <a:spcPts val="600"/>
              </a:spcAft>
              <a:buFont typeface="Courier New" pitchFamily="49" charset="0"/>
              <a:buChar char="o"/>
            </a:pPr>
            <a:r>
              <a:rPr lang="en-US" dirty="0" smtClean="0"/>
              <a:t>Investments in </a:t>
            </a:r>
            <a:r>
              <a:rPr lang="en-US" dirty="0"/>
              <a:t>staff training</a:t>
            </a:r>
          </a:p>
          <a:p>
            <a:pPr marL="285750" lvl="1" indent="-285750">
              <a:spcBef>
                <a:spcPts val="600"/>
              </a:spcBef>
              <a:spcAft>
                <a:spcPts val="600"/>
              </a:spcAft>
              <a:buFont typeface="Courier New" pitchFamily="49" charset="0"/>
              <a:buChar char="o"/>
            </a:pPr>
            <a:r>
              <a:rPr lang="en-US" dirty="0" smtClean="0"/>
              <a:t>Well-compensated, career </a:t>
            </a:r>
            <a:r>
              <a:rPr lang="en-US" dirty="0"/>
              <a:t>opportunities</a:t>
            </a:r>
          </a:p>
          <a:p>
            <a:pPr marL="285750" indent="-285750">
              <a:spcBef>
                <a:spcPts val="600"/>
              </a:spcBef>
              <a:spcAft>
                <a:spcPts val="600"/>
              </a:spcAft>
              <a:buFont typeface="Arial" pitchFamily="34" charset="0"/>
              <a:buChar char="•"/>
            </a:pPr>
            <a:endParaRPr lang="en-US" dirty="0"/>
          </a:p>
          <a:p>
            <a:endParaRPr lang="en-US" dirty="0" smtClean="0"/>
          </a:p>
        </p:txBody>
      </p:sp>
      <p:pic>
        <p:nvPicPr>
          <p:cNvPr id="4098" name="Picture 2" descr="C:\Users\Karen\AppData\Local\Microsoft\Windows\Temporary Internet Files\Content.IE5\1AM1THAR\Baobab Hotel,  Gran Canaria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4267200"/>
            <a:ext cx="3202741" cy="24020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04800"/>
            <a:ext cx="8305800" cy="609600"/>
          </a:xfrm>
        </p:spPr>
        <p:txBody>
          <a:bodyPr/>
          <a:lstStyle/>
          <a:p>
            <a:pPr algn="ctr"/>
            <a:r>
              <a:rPr lang="en-US" dirty="0" smtClean="0"/>
              <a:t>Case Study:  Baobab Resort</a:t>
            </a:r>
            <a:endParaRPr lang="en-US" dirty="0"/>
          </a:p>
        </p:txBody>
      </p:sp>
    </p:spTree>
    <p:extLst>
      <p:ext uri="{BB962C8B-B14F-4D97-AF65-F5344CB8AC3E}">
        <p14:creationId xmlns:p14="http://schemas.microsoft.com/office/powerpoint/2010/main" val="91656088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1371600" y="1295400"/>
            <a:ext cx="6934200" cy="5334000"/>
          </a:xfrm>
        </p:spPr>
        <p:txBody>
          <a:bodyPr/>
          <a:lstStyle/>
          <a:p>
            <a:pPr>
              <a:buFont typeface="Courier New" pitchFamily="49" charset="0"/>
              <a:buChar char="o"/>
            </a:pPr>
            <a:r>
              <a:rPr lang="en-CA" b="0" dirty="0"/>
              <a:t>Customer service defined</a:t>
            </a:r>
            <a:endParaRPr lang="en-US" b="0" dirty="0"/>
          </a:p>
          <a:p>
            <a:pPr>
              <a:buFont typeface="Courier New" pitchFamily="49" charset="0"/>
              <a:buChar char="o"/>
            </a:pPr>
            <a:r>
              <a:rPr lang="en-CA" b="0" dirty="0"/>
              <a:t>A history of customer service </a:t>
            </a:r>
            <a:endParaRPr lang="en-US" b="0" dirty="0"/>
          </a:p>
          <a:p>
            <a:pPr>
              <a:buFont typeface="Courier New" pitchFamily="49" charset="0"/>
              <a:buChar char="o"/>
            </a:pPr>
            <a:r>
              <a:rPr lang="en-CA" b="0" dirty="0"/>
              <a:t>The role of customer service</a:t>
            </a:r>
          </a:p>
          <a:p>
            <a:pPr lvl="1">
              <a:buFont typeface="Arial" pitchFamily="34" charset="0"/>
              <a:buChar char="•"/>
            </a:pPr>
            <a:r>
              <a:rPr lang="en-CA" b="0" dirty="0"/>
              <a:t>Unique characteristics of services</a:t>
            </a:r>
            <a:endParaRPr lang="en-US" b="0" dirty="0"/>
          </a:p>
          <a:p>
            <a:pPr lvl="1">
              <a:buFont typeface="Arial" pitchFamily="34" charset="0"/>
              <a:buChar char="•"/>
            </a:pPr>
            <a:r>
              <a:rPr lang="en-CA" b="0" dirty="0"/>
              <a:t>Services marketing triangle</a:t>
            </a:r>
            <a:endParaRPr lang="en-US" b="0" dirty="0"/>
          </a:p>
          <a:p>
            <a:pPr lvl="1">
              <a:buFont typeface="Arial" pitchFamily="34" charset="0"/>
              <a:buChar char="•"/>
            </a:pPr>
            <a:r>
              <a:rPr lang="en-CA" b="0" dirty="0"/>
              <a:t>The services marketing mix </a:t>
            </a:r>
            <a:endParaRPr lang="en-US" b="0" dirty="0"/>
          </a:p>
          <a:p>
            <a:pPr>
              <a:buFont typeface="Courier New" pitchFamily="49" charset="0"/>
              <a:buChar char="o"/>
            </a:pPr>
            <a:r>
              <a:rPr lang="en-CA" b="0" dirty="0"/>
              <a:t>Customer service in the tourism and hospitality sector</a:t>
            </a:r>
            <a:endParaRPr lang="en-US" b="0" dirty="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609600"/>
          </a:xfrm>
        </p:spPr>
        <p:txBody>
          <a:bodyPr/>
          <a:lstStyle/>
          <a:p>
            <a:pPr algn="ctr"/>
            <a:r>
              <a:rPr lang="en-US" smtClean="0"/>
              <a:t>‘At </a:t>
            </a:r>
            <a:r>
              <a:rPr lang="en-US" dirty="0" smtClean="0"/>
              <a:t>Your Service Spotlight’: Walt Disney – a legacy of customer service</a:t>
            </a:r>
            <a:endParaRPr lang="en-US" dirty="0"/>
          </a:p>
        </p:txBody>
      </p:sp>
      <p:sp>
        <p:nvSpPr>
          <p:cNvPr id="4" name="Rectangle 3"/>
          <p:cNvSpPr/>
          <p:nvPr/>
        </p:nvSpPr>
        <p:spPr>
          <a:xfrm>
            <a:off x="990600" y="1219200"/>
            <a:ext cx="8001000" cy="7571303"/>
          </a:xfrm>
          <a:prstGeom prst="rect">
            <a:avLst/>
          </a:prstGeom>
        </p:spPr>
        <p:txBody>
          <a:bodyPr wrap="square">
            <a:spAutoFit/>
          </a:bodyPr>
          <a:lstStyle/>
          <a:p>
            <a:r>
              <a:rPr lang="en-US" i="1" dirty="0"/>
              <a:t>Disneyland is a work of love. We didn’t go into Disneyland just with the idea of making money’.</a:t>
            </a:r>
            <a:endParaRPr lang="en-US" dirty="0"/>
          </a:p>
          <a:p>
            <a:endParaRPr lang="en-US" dirty="0"/>
          </a:p>
          <a:p>
            <a:pPr marL="285750" indent="-285750">
              <a:buFont typeface="Courier New" pitchFamily="49" charset="0"/>
              <a:buChar char="o"/>
            </a:pPr>
            <a:r>
              <a:rPr lang="en-US" dirty="0" smtClean="0"/>
              <a:t>Walt’s </a:t>
            </a:r>
            <a:r>
              <a:rPr lang="en-US" dirty="0"/>
              <a:t>personal philosophy (values, morals, religious beliefs, creative goals, innate psychographic awareness)</a:t>
            </a:r>
          </a:p>
          <a:p>
            <a:pPr marL="285750" indent="-285750">
              <a:buFont typeface="Courier New" pitchFamily="49" charset="0"/>
              <a:buChar char="o"/>
            </a:pPr>
            <a:endParaRPr lang="en-US" dirty="0"/>
          </a:p>
          <a:p>
            <a:pPr marL="285750" indent="-285750">
              <a:buFont typeface="Courier New" pitchFamily="49" charset="0"/>
              <a:buChar char="o"/>
            </a:pPr>
            <a:r>
              <a:rPr lang="en-US" dirty="0"/>
              <a:t>Excellence more crucial than profits </a:t>
            </a:r>
          </a:p>
          <a:p>
            <a:endParaRPr lang="en-US" dirty="0"/>
          </a:p>
          <a:p>
            <a:pPr marL="285750" indent="-285750">
              <a:buFont typeface="Courier New" pitchFamily="49" charset="0"/>
              <a:buChar char="o"/>
            </a:pPr>
            <a:r>
              <a:rPr lang="en-US" dirty="0" smtClean="0"/>
              <a:t>Disney’s </a:t>
            </a:r>
            <a:r>
              <a:rPr lang="en-US" dirty="0"/>
              <a:t>commitment to its customers  - focus on the guest experience rather than traditional business </a:t>
            </a:r>
            <a:r>
              <a:rPr lang="en-US" dirty="0" smtClean="0"/>
              <a:t>efficiencies</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‘Imagineering</a:t>
            </a:r>
            <a:r>
              <a:rPr lang="en-US" dirty="0"/>
              <a:t>’ </a:t>
            </a:r>
          </a:p>
          <a:p>
            <a:pPr marL="742950" lvl="1" indent="-285750">
              <a:buFont typeface="Courier New" pitchFamily="49" charset="0"/>
              <a:buChar char="o"/>
            </a:pPr>
            <a:r>
              <a:rPr lang="en-US" dirty="0"/>
              <a:t>‘what ifs’ </a:t>
            </a:r>
          </a:p>
          <a:p>
            <a:pPr marL="742950" lvl="1" indent="-285750">
              <a:buFont typeface="Courier New" pitchFamily="49" charset="0"/>
              <a:buChar char="o"/>
            </a:pPr>
            <a:r>
              <a:rPr lang="en-US" dirty="0"/>
              <a:t>positive alternative to saying ‘no’ </a:t>
            </a:r>
            <a:endParaRPr lang="en-US" dirty="0" smtClean="0"/>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a:t>
            </a:r>
            <a:r>
              <a:rPr lang="en-US" dirty="0" err="1"/>
              <a:t>Guestology</a:t>
            </a:r>
            <a:r>
              <a:rPr lang="en-US" dirty="0"/>
              <a:t>’</a:t>
            </a:r>
          </a:p>
          <a:p>
            <a:pPr marL="742950" lvl="1" indent="-285750">
              <a:buFont typeface="Courier New" pitchFamily="49" charset="0"/>
              <a:buChar char="o"/>
            </a:pPr>
            <a:r>
              <a:rPr lang="en-US" dirty="0"/>
              <a:t>novel approach to staff training </a:t>
            </a:r>
          </a:p>
          <a:p>
            <a:pPr marL="742950" lvl="1" indent="-285750">
              <a:buFont typeface="Courier New" pitchFamily="49" charset="0"/>
              <a:buChar char="o"/>
            </a:pPr>
            <a:r>
              <a:rPr lang="en-US" dirty="0"/>
              <a:t>internal </a:t>
            </a:r>
            <a:r>
              <a:rPr lang="en-US" dirty="0" smtClean="0"/>
              <a:t>language</a:t>
            </a:r>
            <a:endParaRPr lang="en-US" dirty="0"/>
          </a:p>
          <a:p>
            <a:pPr marL="742950" lvl="1" indent="-285750">
              <a:buFont typeface="Courier New" pitchFamily="49" charset="0"/>
              <a:buChar char="o"/>
            </a:pPr>
            <a:r>
              <a:rPr lang="en-US" dirty="0"/>
              <a:t>‘wow’ moments  </a:t>
            </a:r>
          </a:p>
          <a:p>
            <a:pPr marL="285750" indent="-285750">
              <a:buFont typeface="Courier New" pitchFamily="49" charset="0"/>
              <a:buChar char="o"/>
            </a:pPr>
            <a:endParaRPr lang="en-US" dirty="0"/>
          </a:p>
          <a:p>
            <a:r>
              <a:rPr lang="en-US" dirty="0"/>
              <a:t> </a:t>
            </a:r>
          </a:p>
          <a:p>
            <a:pPr marL="285750" indent="-285750">
              <a:buFont typeface="Courier New" pitchFamily="49" charset="0"/>
              <a:buChar char="o"/>
            </a:pPr>
            <a:endParaRPr lang="en-US" dirty="0" smtClean="0"/>
          </a:p>
          <a:p>
            <a:endParaRPr lang="en-US" dirty="0"/>
          </a:p>
          <a:p>
            <a:endParaRPr lang="en-US" dirty="0" smtClean="0"/>
          </a:p>
          <a:p>
            <a:endParaRPr lang="en-US" dirty="0"/>
          </a:p>
          <a:p>
            <a:endParaRPr lang="en-US" dirty="0" smtClean="0"/>
          </a:p>
        </p:txBody>
      </p:sp>
      <p:pic>
        <p:nvPicPr>
          <p:cNvPr id="3076" name="Picture 4" descr="C:\Users\Karen\Downloads\HKDisney_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733800" cy="24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0822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609600"/>
          </a:xfrm>
        </p:spPr>
        <p:txBody>
          <a:bodyPr/>
          <a:lstStyle/>
          <a:p>
            <a:pPr algn="ctr"/>
            <a:r>
              <a:rPr lang="en-US" dirty="0" smtClean="0"/>
              <a:t>Customer service</a:t>
            </a:r>
            <a:endParaRPr lang="en-US" dirty="0"/>
          </a:p>
        </p:txBody>
      </p:sp>
      <p:sp>
        <p:nvSpPr>
          <p:cNvPr id="4" name="Rectangle 3"/>
          <p:cNvSpPr/>
          <p:nvPr/>
        </p:nvSpPr>
        <p:spPr>
          <a:xfrm>
            <a:off x="1219200" y="1219200"/>
            <a:ext cx="7543800" cy="2508379"/>
          </a:xfrm>
          <a:prstGeom prst="rect">
            <a:avLst/>
          </a:prstGeom>
        </p:spPr>
        <p:txBody>
          <a:bodyPr wrap="square">
            <a:spAutoFit/>
          </a:bodyPr>
          <a:lstStyle/>
          <a:p>
            <a:r>
              <a:rPr lang="en-US" i="1" dirty="0" smtClean="0"/>
              <a:t>…the </a:t>
            </a:r>
            <a:r>
              <a:rPr lang="en-US" i="1" dirty="0"/>
              <a:t>practice of delivering products and services to both internal and external customers via the efforts of employees or through the provision of an appropriate </a:t>
            </a:r>
            <a:r>
              <a:rPr lang="en-US" i="1" dirty="0" err="1"/>
              <a:t>servicescape</a:t>
            </a:r>
            <a:r>
              <a:rPr lang="en-US" i="1" dirty="0" smtClean="0"/>
              <a:t>.</a:t>
            </a:r>
          </a:p>
          <a:p>
            <a:endParaRPr lang="en-US" i="1" dirty="0"/>
          </a:p>
          <a:p>
            <a:pPr marL="285750" indent="-285750">
              <a:spcBef>
                <a:spcPts val="600"/>
              </a:spcBef>
              <a:spcAft>
                <a:spcPts val="600"/>
              </a:spcAft>
              <a:buFont typeface="Courier New" pitchFamily="49" charset="0"/>
              <a:buChar char="o"/>
            </a:pPr>
            <a:r>
              <a:rPr lang="en-US" sz="2000" dirty="0" smtClean="0"/>
              <a:t>Services and service culture</a:t>
            </a:r>
          </a:p>
          <a:p>
            <a:pPr marL="285750" indent="-285750">
              <a:spcBef>
                <a:spcPts val="600"/>
              </a:spcBef>
              <a:spcAft>
                <a:spcPts val="600"/>
              </a:spcAft>
              <a:buFont typeface="Courier New" pitchFamily="49" charset="0"/>
              <a:buChar char="o"/>
            </a:pPr>
            <a:r>
              <a:rPr lang="en-US" sz="2000" dirty="0"/>
              <a:t>I</a:t>
            </a:r>
            <a:r>
              <a:rPr lang="en-US" sz="2000" dirty="0" smtClean="0"/>
              <a:t>nteraction </a:t>
            </a:r>
            <a:r>
              <a:rPr lang="en-US" sz="2000" dirty="0"/>
              <a:t>between employees and </a:t>
            </a:r>
            <a:r>
              <a:rPr lang="en-US" sz="2000" dirty="0" smtClean="0"/>
              <a:t>customers</a:t>
            </a:r>
          </a:p>
          <a:p>
            <a:pPr marL="285750" indent="-285750">
              <a:spcBef>
                <a:spcPts val="600"/>
              </a:spcBef>
              <a:spcAft>
                <a:spcPts val="600"/>
              </a:spcAft>
              <a:buFont typeface="Courier New" pitchFamily="49" charset="0"/>
              <a:buChar char="o"/>
            </a:pPr>
            <a:r>
              <a:rPr lang="en-US" sz="2000" dirty="0" smtClean="0"/>
              <a:t>Physical infrastructure</a:t>
            </a:r>
            <a:endParaRPr lang="en-US" sz="2000" dirty="0"/>
          </a:p>
        </p:txBody>
      </p:sp>
    </p:spTree>
    <p:extLst>
      <p:ext uri="{BB962C8B-B14F-4D97-AF65-F5344CB8AC3E}">
        <p14:creationId xmlns:p14="http://schemas.microsoft.com/office/powerpoint/2010/main" val="67324421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History of customer service</a:t>
            </a:r>
            <a:endParaRPr lang="en-US" dirty="0"/>
          </a:p>
        </p:txBody>
      </p:sp>
      <p:sp>
        <p:nvSpPr>
          <p:cNvPr id="4" name="Rectangle 3"/>
          <p:cNvSpPr/>
          <p:nvPr/>
        </p:nvSpPr>
        <p:spPr>
          <a:xfrm>
            <a:off x="1066800" y="1295400"/>
            <a:ext cx="7929716" cy="5478423"/>
          </a:xfrm>
          <a:prstGeom prst="rect">
            <a:avLst/>
          </a:prstGeom>
        </p:spPr>
        <p:txBody>
          <a:bodyPr wrap="square">
            <a:spAutoFit/>
          </a:bodyPr>
          <a:lstStyle/>
          <a:p>
            <a:pPr>
              <a:spcBef>
                <a:spcPts val="600"/>
              </a:spcBef>
            </a:pPr>
            <a:endParaRPr lang="en-US" sz="1200" dirty="0"/>
          </a:p>
          <a:p>
            <a:pPr marL="342900" indent="-342900">
              <a:spcBef>
                <a:spcPts val="600"/>
              </a:spcBef>
              <a:spcAft>
                <a:spcPts val="600"/>
              </a:spcAft>
              <a:buFont typeface="Courier New" pitchFamily="49" charset="0"/>
              <a:buChar char="o"/>
            </a:pPr>
            <a:r>
              <a:rPr lang="en-US" sz="2000" dirty="0"/>
              <a:t>1800s Craftsman economy</a:t>
            </a:r>
          </a:p>
          <a:p>
            <a:pPr marL="800100" lvl="1" indent="-342900">
              <a:spcBef>
                <a:spcPts val="600"/>
              </a:spcBef>
              <a:spcAft>
                <a:spcPts val="600"/>
              </a:spcAft>
              <a:buFont typeface="Courier New" pitchFamily="49" charset="0"/>
              <a:buChar char="o"/>
            </a:pPr>
            <a:r>
              <a:rPr lang="en-US" sz="2000" dirty="0" smtClean="0"/>
              <a:t>Business </a:t>
            </a:r>
            <a:r>
              <a:rPr lang="en-US" sz="2000" dirty="0"/>
              <a:t>owners also frontline employees </a:t>
            </a:r>
          </a:p>
          <a:p>
            <a:pPr marL="800100" lvl="1" indent="-342900">
              <a:spcBef>
                <a:spcPts val="600"/>
              </a:spcBef>
              <a:spcAft>
                <a:spcPts val="600"/>
              </a:spcAft>
              <a:buFont typeface="Courier New" pitchFamily="49" charset="0"/>
              <a:buChar char="o"/>
            </a:pPr>
            <a:r>
              <a:rPr lang="en-US" sz="2000" dirty="0"/>
              <a:t>Customized orders </a:t>
            </a:r>
            <a:endParaRPr lang="en-US" sz="2000" dirty="0" smtClean="0"/>
          </a:p>
          <a:p>
            <a:pPr marL="342900" indent="-342900">
              <a:spcBef>
                <a:spcPts val="600"/>
              </a:spcBef>
              <a:spcAft>
                <a:spcPts val="600"/>
              </a:spcAft>
              <a:buFont typeface="Courier New" pitchFamily="49" charset="0"/>
              <a:buChar char="o"/>
            </a:pPr>
            <a:r>
              <a:rPr lang="en-US" sz="2000" dirty="0"/>
              <a:t>20</a:t>
            </a:r>
            <a:r>
              <a:rPr lang="en-US" sz="2000" baseline="30000" dirty="0"/>
              <a:t>th</a:t>
            </a:r>
            <a:r>
              <a:rPr lang="en-US" sz="2000" dirty="0"/>
              <a:t> century mass </a:t>
            </a:r>
            <a:r>
              <a:rPr lang="en-US" sz="2000" dirty="0" smtClean="0"/>
              <a:t>production</a:t>
            </a:r>
          </a:p>
          <a:p>
            <a:pPr marL="800100" lvl="1" indent="-342900">
              <a:spcBef>
                <a:spcPts val="600"/>
              </a:spcBef>
              <a:spcAft>
                <a:spcPts val="600"/>
              </a:spcAft>
              <a:buFont typeface="Courier New" pitchFamily="49" charset="0"/>
              <a:buChar char="o"/>
            </a:pPr>
            <a:r>
              <a:rPr lang="en-US" sz="2000" dirty="0"/>
              <a:t>Less individualized  </a:t>
            </a:r>
            <a:r>
              <a:rPr lang="en-US" sz="2000" dirty="0" smtClean="0"/>
              <a:t>service</a:t>
            </a:r>
          </a:p>
          <a:p>
            <a:pPr marL="800100" lvl="1" indent="-342900">
              <a:spcBef>
                <a:spcPts val="600"/>
              </a:spcBef>
              <a:spcAft>
                <a:spcPts val="600"/>
              </a:spcAft>
              <a:buFont typeface="Courier New" pitchFamily="49" charset="0"/>
              <a:buChar char="o"/>
            </a:pPr>
            <a:r>
              <a:rPr lang="en-US" sz="2000" dirty="0"/>
              <a:t>Post WWII </a:t>
            </a:r>
            <a:r>
              <a:rPr lang="en-US" sz="2000" dirty="0" smtClean="0"/>
              <a:t>demand: Power </a:t>
            </a:r>
            <a:r>
              <a:rPr lang="en-US" sz="2000" dirty="0"/>
              <a:t>of suppliers surpasses that of consumers</a:t>
            </a:r>
          </a:p>
          <a:p>
            <a:pPr marL="800100" lvl="1" indent="-342900">
              <a:spcBef>
                <a:spcPts val="600"/>
              </a:spcBef>
              <a:spcAft>
                <a:spcPts val="600"/>
              </a:spcAft>
              <a:buFont typeface="Courier New" pitchFamily="49" charset="0"/>
              <a:buChar char="o"/>
            </a:pPr>
            <a:r>
              <a:rPr lang="en-US" sz="2000" dirty="0" smtClean="0"/>
              <a:t>1970s: Western </a:t>
            </a:r>
            <a:r>
              <a:rPr lang="en-US" sz="2000" dirty="0"/>
              <a:t>manufacturers compete with Asia </a:t>
            </a:r>
          </a:p>
          <a:p>
            <a:pPr marL="800100" lvl="1" indent="-342900">
              <a:spcBef>
                <a:spcPts val="600"/>
              </a:spcBef>
              <a:spcAft>
                <a:spcPts val="600"/>
              </a:spcAft>
              <a:buFont typeface="Courier New" pitchFamily="49" charset="0"/>
              <a:buChar char="o"/>
            </a:pPr>
            <a:r>
              <a:rPr lang="en-US" sz="2000" dirty="0" smtClean="0"/>
              <a:t>1990sL Suppliers </a:t>
            </a:r>
            <a:r>
              <a:rPr lang="en-US" sz="2000" dirty="0"/>
              <a:t>more selective </a:t>
            </a:r>
          </a:p>
          <a:p>
            <a:pPr marL="739775" indent="-342900">
              <a:spcBef>
                <a:spcPts val="600"/>
              </a:spcBef>
              <a:spcAft>
                <a:spcPts val="600"/>
              </a:spcAft>
              <a:buSzPct val="80000"/>
              <a:buFont typeface="Courier New" pitchFamily="49" charset="0"/>
              <a:buChar char="o"/>
            </a:pPr>
            <a:r>
              <a:rPr lang="en-US" sz="2000" dirty="0" smtClean="0"/>
              <a:t>Present day: Shift </a:t>
            </a:r>
            <a:r>
              <a:rPr lang="en-US" sz="2000" dirty="0"/>
              <a:t>to service economy</a:t>
            </a:r>
          </a:p>
          <a:p>
            <a:pPr marL="800100" lvl="1" indent="-342900">
              <a:spcBef>
                <a:spcPts val="600"/>
              </a:spcBef>
              <a:spcAft>
                <a:spcPts val="600"/>
              </a:spcAft>
              <a:buFont typeface="Courier New" pitchFamily="49" charset="0"/>
              <a:buChar char="o"/>
            </a:pPr>
            <a:endParaRPr lang="en-US" sz="2000" dirty="0" smtClean="0"/>
          </a:p>
          <a:p>
            <a:pPr lvl="1">
              <a:spcBef>
                <a:spcPts val="0"/>
              </a:spcBef>
              <a:spcAft>
                <a:spcPts val="0"/>
              </a:spcAft>
            </a:pPr>
            <a:endParaRPr lang="en-US" dirty="0" smtClean="0"/>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Why the decline in customer service?</a:t>
            </a:r>
            <a:endParaRPr lang="en-US" dirty="0"/>
          </a:p>
        </p:txBody>
      </p:sp>
      <p:sp>
        <p:nvSpPr>
          <p:cNvPr id="4" name="Rectangle 3"/>
          <p:cNvSpPr/>
          <p:nvPr/>
        </p:nvSpPr>
        <p:spPr>
          <a:xfrm>
            <a:off x="1219200" y="1219200"/>
            <a:ext cx="7543800" cy="2246769"/>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sz="2000" dirty="0" smtClean="0"/>
              <a:t>Companies </a:t>
            </a:r>
            <a:r>
              <a:rPr lang="en-US" sz="2000" dirty="0"/>
              <a:t>wrongly believe they are providing service </a:t>
            </a:r>
            <a:r>
              <a:rPr lang="en-US" sz="2000" dirty="0" smtClean="0"/>
              <a:t>excellence</a:t>
            </a:r>
          </a:p>
          <a:p>
            <a:pPr marL="285750" indent="-285750">
              <a:spcBef>
                <a:spcPts val="600"/>
              </a:spcBef>
              <a:spcAft>
                <a:spcPts val="600"/>
              </a:spcAft>
              <a:buFont typeface="Courier New" pitchFamily="49" charset="0"/>
              <a:buChar char="o"/>
            </a:pPr>
            <a:r>
              <a:rPr lang="en-US" sz="2000" dirty="0" smtClean="0"/>
              <a:t>Organizations don’t </a:t>
            </a:r>
            <a:r>
              <a:rPr lang="en-US" sz="2000" dirty="0"/>
              <a:t>understand the significance of customer </a:t>
            </a:r>
            <a:r>
              <a:rPr lang="en-US" sz="2000" dirty="0" smtClean="0"/>
              <a:t>service</a:t>
            </a:r>
          </a:p>
          <a:p>
            <a:pPr marL="285750" indent="-285750">
              <a:spcBef>
                <a:spcPts val="600"/>
              </a:spcBef>
              <a:spcAft>
                <a:spcPts val="600"/>
              </a:spcAft>
              <a:buFont typeface="Courier New" pitchFamily="49" charset="0"/>
              <a:buChar char="o"/>
            </a:pPr>
            <a:r>
              <a:rPr lang="en-US" sz="2000" dirty="0" smtClean="0"/>
              <a:t>Companies don’t </a:t>
            </a:r>
            <a:r>
              <a:rPr lang="en-US" sz="2000" dirty="0"/>
              <a:t>know how to deliver consistent, high quality customer service on an on-going basis</a:t>
            </a:r>
          </a:p>
        </p:txBody>
      </p:sp>
    </p:spTree>
    <p:extLst>
      <p:ext uri="{BB962C8B-B14F-4D97-AF65-F5344CB8AC3E}">
        <p14:creationId xmlns:p14="http://schemas.microsoft.com/office/powerpoint/2010/main" val="1005362410"/>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685800"/>
          </a:xfrm>
        </p:spPr>
        <p:txBody>
          <a:bodyPr/>
          <a:lstStyle/>
          <a:p>
            <a:r>
              <a:rPr lang="en-US" dirty="0" smtClean="0"/>
              <a:t>The </a:t>
            </a:r>
            <a:r>
              <a:rPr lang="en-US" dirty="0"/>
              <a:t>customer service perception gap</a:t>
            </a:r>
            <a:br>
              <a:rPr lang="en-US" dirty="0"/>
            </a:br>
            <a:endParaRPr lang="en-US" dirty="0"/>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157" y="1295400"/>
            <a:ext cx="797464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57330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lstStyle/>
          <a:p>
            <a:pPr algn="ctr"/>
            <a:r>
              <a:rPr lang="en-US" dirty="0" smtClean="0"/>
              <a:t>Snapshot: Customer service at the Augusta Masters</a:t>
            </a:r>
            <a:endParaRPr lang="en-US" dirty="0"/>
          </a:p>
        </p:txBody>
      </p:sp>
      <p:sp>
        <p:nvSpPr>
          <p:cNvPr id="3" name="Content Placeholder 2"/>
          <p:cNvSpPr>
            <a:spLocks noGrp="1"/>
          </p:cNvSpPr>
          <p:nvPr>
            <p:ph idx="1"/>
          </p:nvPr>
        </p:nvSpPr>
        <p:spPr>
          <a:xfrm>
            <a:off x="1371600" y="1219200"/>
            <a:ext cx="6934200" cy="4953000"/>
          </a:xfrm>
        </p:spPr>
        <p:txBody>
          <a:bodyPr/>
          <a:lstStyle/>
          <a:p>
            <a:pPr marL="0" indent="0" algn="ctr">
              <a:buNone/>
            </a:pPr>
            <a:r>
              <a:rPr lang="en-US" sz="1800" b="0" i="1" dirty="0"/>
              <a:t>‘In the race for excellence, there is no finishing line</a:t>
            </a:r>
            <a:r>
              <a:rPr lang="en-US" sz="1800" b="0" i="1" dirty="0" smtClean="0"/>
              <a:t>’. </a:t>
            </a:r>
            <a:endParaRPr lang="en-US" sz="1800" b="0" i="1" dirty="0"/>
          </a:p>
          <a:p>
            <a:pPr algn="ctr"/>
            <a:endParaRPr lang="en-US" b="0" i="1" dirty="0"/>
          </a:p>
        </p:txBody>
      </p:sp>
      <p:pic>
        <p:nvPicPr>
          <p:cNvPr id="1026" name="Picture 2" descr="C:\Users\Karen\AppData\Local\Microsoft\Windows\Temporary Internet Files\Content.IE5\EH852AR9\Clifford Roberts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868" y="4091702"/>
            <a:ext cx="3427480" cy="2596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148" y="1737360"/>
            <a:ext cx="8077200" cy="4678204"/>
          </a:xfrm>
          <a:prstGeom prst="rect">
            <a:avLst/>
          </a:prstGeom>
        </p:spPr>
        <p:txBody>
          <a:bodyPr wrap="square">
            <a:spAutoFit/>
          </a:bodyPr>
          <a:lstStyle/>
          <a:p>
            <a:pPr>
              <a:spcBef>
                <a:spcPts val="600"/>
              </a:spcBef>
              <a:spcAft>
                <a:spcPts val="600"/>
              </a:spcAft>
            </a:pPr>
            <a:r>
              <a:rPr lang="en-US" dirty="0" smtClean="0"/>
              <a:t>Many </a:t>
            </a:r>
            <a:r>
              <a:rPr lang="en-US" dirty="0"/>
              <a:t>key features of professional golf tournaments </a:t>
            </a:r>
            <a:r>
              <a:rPr lang="en-US" dirty="0" smtClean="0"/>
              <a:t>introduced </a:t>
            </a:r>
            <a:r>
              <a:rPr lang="en-US" dirty="0"/>
              <a:t>in </a:t>
            </a:r>
            <a:r>
              <a:rPr lang="en-US" dirty="0" smtClean="0"/>
              <a:t>Augusta </a:t>
            </a:r>
            <a:endParaRPr lang="en-US" dirty="0"/>
          </a:p>
          <a:p>
            <a:pPr marL="285750" indent="-285750">
              <a:spcBef>
                <a:spcPts val="600"/>
              </a:spcBef>
              <a:spcAft>
                <a:spcPts val="600"/>
              </a:spcAft>
              <a:buFont typeface="Courier New" pitchFamily="49" charset="0"/>
              <a:buChar char="o"/>
            </a:pPr>
            <a:r>
              <a:rPr lang="en-US" dirty="0" smtClean="0"/>
              <a:t>Patrons</a:t>
            </a:r>
            <a:endParaRPr lang="en-US" dirty="0"/>
          </a:p>
          <a:p>
            <a:pPr marL="742950" lvl="1" indent="-285750">
              <a:spcBef>
                <a:spcPts val="600"/>
              </a:spcBef>
              <a:spcAft>
                <a:spcPts val="600"/>
              </a:spcAft>
              <a:buFont typeface="Arial" pitchFamily="34" charset="0"/>
              <a:buChar char="•"/>
            </a:pPr>
            <a:r>
              <a:rPr lang="en-US" dirty="0"/>
              <a:t>Sight lines, bleachers, observation stands, closed circuit TV </a:t>
            </a:r>
          </a:p>
          <a:p>
            <a:pPr marL="742950" lvl="1" indent="-285750">
              <a:spcBef>
                <a:spcPts val="600"/>
              </a:spcBef>
              <a:spcAft>
                <a:spcPts val="600"/>
              </a:spcAft>
              <a:buFont typeface="Arial" pitchFamily="34" charset="0"/>
              <a:buChar char="•"/>
            </a:pPr>
            <a:r>
              <a:rPr lang="en-US" dirty="0" smtClean="0"/>
              <a:t>Lunch food, refreshment stands</a:t>
            </a:r>
          </a:p>
          <a:p>
            <a:pPr marL="742950" lvl="1" indent="-285750">
              <a:spcBef>
                <a:spcPts val="600"/>
              </a:spcBef>
              <a:spcAft>
                <a:spcPts val="600"/>
              </a:spcAft>
              <a:buFont typeface="Arial" pitchFamily="34" charset="0"/>
              <a:buChar char="•"/>
            </a:pPr>
            <a:r>
              <a:rPr lang="en-US" dirty="0" smtClean="0"/>
              <a:t>Picnicking </a:t>
            </a:r>
            <a:r>
              <a:rPr lang="en-US" dirty="0"/>
              <a:t>grounds, </a:t>
            </a:r>
            <a:r>
              <a:rPr lang="en-US" dirty="0" smtClean="0"/>
              <a:t>plenty of lavatories </a:t>
            </a:r>
          </a:p>
          <a:p>
            <a:pPr marL="288925" lvl="1" indent="-288925">
              <a:spcBef>
                <a:spcPts val="600"/>
              </a:spcBef>
              <a:spcAft>
                <a:spcPts val="600"/>
              </a:spcAft>
              <a:buFont typeface="Courier New" pitchFamily="49" charset="0"/>
              <a:buChar char="o"/>
            </a:pPr>
            <a:r>
              <a:rPr lang="en-US" dirty="0" smtClean="0"/>
              <a:t>Tournament </a:t>
            </a:r>
            <a:r>
              <a:rPr lang="en-US" dirty="0"/>
              <a:t>played over four days</a:t>
            </a:r>
          </a:p>
          <a:p>
            <a:pPr marL="285750" indent="-285750">
              <a:spcBef>
                <a:spcPts val="600"/>
              </a:spcBef>
              <a:spcAft>
                <a:spcPts val="600"/>
              </a:spcAft>
              <a:buFont typeface="Courier New" pitchFamily="49" charset="0"/>
              <a:buChar char="o"/>
            </a:pPr>
            <a:r>
              <a:rPr lang="en-US" dirty="0" smtClean="0"/>
              <a:t>Media</a:t>
            </a:r>
            <a:endParaRPr lang="en-US" dirty="0"/>
          </a:p>
          <a:p>
            <a:pPr marL="742950" lvl="1" indent="-285750">
              <a:spcBef>
                <a:spcPts val="600"/>
              </a:spcBef>
              <a:spcAft>
                <a:spcPts val="600"/>
              </a:spcAft>
              <a:buFont typeface="Arial" pitchFamily="34" charset="0"/>
              <a:buChar char="•"/>
            </a:pPr>
            <a:r>
              <a:rPr lang="en-US" dirty="0"/>
              <a:t>First tournament </a:t>
            </a:r>
            <a:r>
              <a:rPr lang="en-US" dirty="0" smtClean="0"/>
              <a:t>on </a:t>
            </a:r>
            <a:r>
              <a:rPr lang="en-US" dirty="0"/>
              <a:t>nationwide radio</a:t>
            </a:r>
          </a:p>
          <a:p>
            <a:pPr marL="742950" lvl="1" indent="-285750">
              <a:spcBef>
                <a:spcPts val="600"/>
              </a:spcBef>
              <a:spcAft>
                <a:spcPts val="600"/>
              </a:spcAft>
              <a:buFont typeface="Arial" pitchFamily="34" charset="0"/>
              <a:buChar char="•"/>
            </a:pPr>
            <a:r>
              <a:rPr lang="en-US" dirty="0" smtClean="0"/>
              <a:t>Cups, bags ‘invisible’ to cameras</a:t>
            </a:r>
            <a:endParaRPr lang="en-US" dirty="0"/>
          </a:p>
          <a:p>
            <a:pPr marL="742950" lvl="1" indent="-285750">
              <a:spcBef>
                <a:spcPts val="600"/>
              </a:spcBef>
              <a:spcAft>
                <a:spcPts val="600"/>
              </a:spcAft>
              <a:buFont typeface="Arial" pitchFamily="34" charset="0"/>
              <a:buChar char="•"/>
            </a:pPr>
            <a:r>
              <a:rPr lang="en-US" dirty="0"/>
              <a:t>On-course scoreboard network </a:t>
            </a:r>
            <a:endParaRPr lang="en-US" dirty="0" smtClean="0"/>
          </a:p>
          <a:p>
            <a:pPr marL="742950" lvl="1" indent="-285750">
              <a:spcBef>
                <a:spcPts val="600"/>
              </a:spcBef>
              <a:spcAft>
                <a:spcPts val="600"/>
              </a:spcAft>
              <a:buFont typeface="Arial" pitchFamily="34" charset="0"/>
              <a:buChar char="•"/>
            </a:pPr>
            <a:r>
              <a:rPr lang="en-US" dirty="0" smtClean="0"/>
              <a:t>Roped galleries</a:t>
            </a:r>
            <a:endParaRPr lang="en-US" dirty="0"/>
          </a:p>
        </p:txBody>
      </p:sp>
    </p:spTree>
    <p:extLst>
      <p:ext uri="{BB962C8B-B14F-4D97-AF65-F5344CB8AC3E}">
        <p14:creationId xmlns:p14="http://schemas.microsoft.com/office/powerpoint/2010/main" val="312695945"/>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0"/>
            <a:ext cx="8099322" cy="609600"/>
          </a:xfrm>
        </p:spPr>
        <p:txBody>
          <a:bodyPr/>
          <a:lstStyle/>
          <a:p>
            <a:pPr algn="ctr"/>
            <a:r>
              <a:rPr lang="en-US" dirty="0" smtClean="0"/>
              <a:t>Role of customer service</a:t>
            </a:r>
            <a:endParaRPr lang="en-US" dirty="0"/>
          </a:p>
        </p:txBody>
      </p:sp>
      <p:sp>
        <p:nvSpPr>
          <p:cNvPr id="4" name="Rectangle 3"/>
          <p:cNvSpPr/>
          <p:nvPr/>
        </p:nvSpPr>
        <p:spPr>
          <a:xfrm>
            <a:off x="1187245" y="1219199"/>
            <a:ext cx="7543800" cy="1938992"/>
          </a:xfrm>
          <a:prstGeom prst="rect">
            <a:avLst/>
          </a:prstGeom>
        </p:spPr>
        <p:txBody>
          <a:bodyPr wrap="square">
            <a:spAutoFit/>
          </a:bodyPr>
          <a:lstStyle/>
          <a:p>
            <a:pPr>
              <a:spcBef>
                <a:spcPts val="600"/>
              </a:spcBef>
              <a:spcAft>
                <a:spcPts val="600"/>
              </a:spcAft>
            </a:pPr>
            <a:r>
              <a:rPr lang="en-US" dirty="0" smtClean="0"/>
              <a:t>Models to </a:t>
            </a:r>
            <a:r>
              <a:rPr lang="en-US" dirty="0"/>
              <a:t>assist in </a:t>
            </a:r>
            <a:r>
              <a:rPr lang="en-US" dirty="0" smtClean="0"/>
              <a:t>services </a:t>
            </a:r>
            <a:r>
              <a:rPr lang="en-US" dirty="0"/>
              <a:t>marketing and management </a:t>
            </a:r>
            <a:r>
              <a:rPr lang="en-US" dirty="0" smtClean="0"/>
              <a:t>decisions at the </a:t>
            </a:r>
            <a:r>
              <a:rPr lang="en-US" dirty="0"/>
              <a:t>strategic and implementation </a:t>
            </a:r>
            <a:r>
              <a:rPr lang="en-US" dirty="0" smtClean="0"/>
              <a:t>levels: </a:t>
            </a:r>
          </a:p>
          <a:p>
            <a:pPr marL="285750" indent="-285750">
              <a:spcBef>
                <a:spcPts val="600"/>
              </a:spcBef>
              <a:spcAft>
                <a:spcPts val="600"/>
              </a:spcAft>
              <a:buFont typeface="Courier New" pitchFamily="49" charset="0"/>
              <a:buChar char="o"/>
            </a:pPr>
            <a:r>
              <a:rPr lang="en-US" dirty="0" smtClean="0"/>
              <a:t>Four </a:t>
            </a:r>
            <a:r>
              <a:rPr lang="en-US" dirty="0"/>
              <a:t>unique characteristics of services</a:t>
            </a:r>
          </a:p>
          <a:p>
            <a:pPr marL="285750" indent="-285750">
              <a:spcBef>
                <a:spcPts val="600"/>
              </a:spcBef>
              <a:spcAft>
                <a:spcPts val="600"/>
              </a:spcAft>
              <a:buFont typeface="Courier New" pitchFamily="49" charset="0"/>
              <a:buChar char="o"/>
            </a:pPr>
            <a:r>
              <a:rPr lang="en-US" dirty="0" smtClean="0"/>
              <a:t>The </a:t>
            </a:r>
            <a:r>
              <a:rPr lang="en-US" dirty="0"/>
              <a:t>services marketing triangle</a:t>
            </a:r>
          </a:p>
          <a:p>
            <a:pPr marL="285750" indent="-285750">
              <a:spcBef>
                <a:spcPts val="600"/>
              </a:spcBef>
              <a:spcAft>
                <a:spcPts val="600"/>
              </a:spcAft>
              <a:buFont typeface="Courier New" pitchFamily="49" charset="0"/>
              <a:buChar char="o"/>
            </a:pPr>
            <a:r>
              <a:rPr lang="en-US" dirty="0" smtClean="0"/>
              <a:t>The </a:t>
            </a:r>
            <a:r>
              <a:rPr lang="en-US" dirty="0"/>
              <a:t>marketing mix for services</a:t>
            </a:r>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284</TotalTime>
  <Words>688</Words>
  <Application>Microsoft Office PowerPoint</Application>
  <PresentationFormat>On-screen Show (4:3)</PresentationFormat>
  <Paragraphs>120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Berrylishious design template</vt:lpstr>
      <vt:lpstr>PowerPoint Presentation</vt:lpstr>
      <vt:lpstr>Topics Covered</vt:lpstr>
      <vt:lpstr>‘At Your Service Spotlight’: Walt Disney – a legacy of customer service</vt:lpstr>
      <vt:lpstr>Customer service</vt:lpstr>
      <vt:lpstr>History of customer service</vt:lpstr>
      <vt:lpstr>Why the decline in customer service?</vt:lpstr>
      <vt:lpstr>The customer service perception gap </vt:lpstr>
      <vt:lpstr>Snapshot: Customer service at the Augusta Masters</vt:lpstr>
      <vt:lpstr>Role of customer service</vt:lpstr>
      <vt:lpstr>Unique characteristics of services </vt:lpstr>
      <vt:lpstr>The services marketing triangle</vt:lpstr>
      <vt:lpstr>Expanded Marketing Mix for Services</vt:lpstr>
      <vt:lpstr>Additional 3 ‘P’s of Services Marketing </vt:lpstr>
      <vt:lpstr>Tourism and hospitality market</vt:lpstr>
      <vt:lpstr>Western markets </vt:lpstr>
      <vt:lpstr>Customer service elite</vt:lpstr>
      <vt:lpstr>Customer service superstars </vt:lpstr>
      <vt:lpstr>Asian markets </vt:lpstr>
      <vt:lpstr>Case Study:  Baobab Resort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Karen</cp:lastModifiedBy>
  <cp:revision>100</cp:revision>
  <cp:lastPrinted>2012-10-22T17:26:30Z</cp:lastPrinted>
  <dcterms:created xsi:type="dcterms:W3CDTF">2012-10-22T00:42:01Z</dcterms:created>
  <dcterms:modified xsi:type="dcterms:W3CDTF">2012-10-29T14:06:44Z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