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3" r:id="rId4"/>
    <p:sldId id="274" r:id="rId5"/>
    <p:sldId id="275" r:id="rId6"/>
    <p:sldId id="281" r:id="rId7"/>
    <p:sldId id="284" r:id="rId8"/>
    <p:sldId id="285" r:id="rId9"/>
    <p:sldId id="276" r:id="rId10"/>
    <p:sldId id="280" r:id="rId11"/>
    <p:sldId id="277" r:id="rId12"/>
    <p:sldId id="278" r:id="rId13"/>
    <p:sldId id="273" r:id="rId14"/>
    <p:sldId id="263" r:id="rId15"/>
    <p:sldId id="258" r:id="rId16"/>
    <p:sldId id="282" r:id="rId17"/>
    <p:sldId id="272" r:id="rId18"/>
    <p:sldId id="286" r:id="rId19"/>
    <p:sldId id="26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3" autoAdjust="0"/>
    <p:restoredTop sz="94660"/>
  </p:normalViewPr>
  <p:slideViewPr>
    <p:cSldViewPr>
      <p:cViewPr>
        <p:scale>
          <a:sx n="50" d="100"/>
          <a:sy n="50" d="100"/>
        </p:scale>
        <p:origin x="-1210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0" y="4495800"/>
            <a:ext cx="62087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Financial and behavioral impacts </a:t>
            </a:r>
            <a:b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endParaRPr lang="en-US" sz="2800" b="1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2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86058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The behavioral consequences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customer service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284" y="1600200"/>
            <a:ext cx="79297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/>
              <a:t>Positive </a:t>
            </a:r>
            <a:r>
              <a:rPr lang="en-US" sz="2000" dirty="0"/>
              <a:t>behavioral intention indicators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Saying positive things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Recommending company or service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Paying a premium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Demonstrating loyalty </a:t>
            </a:r>
            <a:endParaRPr lang="en-US" sz="2000" dirty="0" smtClean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Negative </a:t>
            </a:r>
            <a:r>
              <a:rPr lang="en-US" sz="2000" dirty="0"/>
              <a:t>behavioral intention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Complaining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Spending less money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Signaling poised to leave the company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609600"/>
          </a:xfrm>
        </p:spPr>
        <p:txBody>
          <a:bodyPr/>
          <a:lstStyle/>
          <a:p>
            <a:pPr algn="ctr"/>
            <a:r>
              <a:rPr lang="en-US" dirty="0" smtClean="0"/>
              <a:t>Behavioral </a:t>
            </a:r>
            <a:r>
              <a:rPr lang="en-US" dirty="0"/>
              <a:t>and financial consequences of service quality</a:t>
            </a:r>
          </a:p>
        </p:txBody>
      </p:sp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14423"/>
            <a:ext cx="54864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 smtClean="0"/>
              <a:t>The Apostle Model</a:t>
            </a:r>
            <a:endParaRPr lang="en-US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6" r="19793"/>
          <a:stretch/>
        </p:blipFill>
        <p:spPr bwMode="auto">
          <a:xfrm>
            <a:off x="1066800" y="1219200"/>
            <a:ext cx="774386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17109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The service profit chain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75438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/>
              <a:t>Employee </a:t>
            </a:r>
            <a:r>
              <a:rPr lang="en-US" sz="2000" dirty="0"/>
              <a:t>satisfaction, </a:t>
            </a:r>
            <a:r>
              <a:rPr lang="en-US" sz="2000" dirty="0" smtClean="0"/>
              <a:t>loyalty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Internal service quality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Employee </a:t>
            </a:r>
            <a:r>
              <a:rPr lang="en-US" sz="2000" dirty="0"/>
              <a:t>productivity</a:t>
            </a:r>
          </a:p>
          <a:p>
            <a:r>
              <a:rPr lang="en-US" sz="2000" dirty="0"/>
              <a:t> 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Customer satisfaction, loyalty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Value </a:t>
            </a:r>
            <a:r>
              <a:rPr lang="en-US" sz="2000" dirty="0"/>
              <a:t>of services provided to the </a:t>
            </a:r>
            <a:r>
              <a:rPr lang="en-US" sz="2000" dirty="0" smtClean="0"/>
              <a:t>customer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Customer retention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/>
              <a:t>L</a:t>
            </a:r>
            <a:r>
              <a:rPr lang="en-US" sz="2000" dirty="0" smtClean="0"/>
              <a:t>ifetime </a:t>
            </a:r>
            <a:r>
              <a:rPr lang="en-US" sz="2000" dirty="0"/>
              <a:t>value of a customer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inancial </a:t>
            </a:r>
            <a:r>
              <a:rPr lang="en-US" sz="2000" dirty="0"/>
              <a:t>value of long-term relationships </a:t>
            </a:r>
            <a:endParaRPr lang="en-US" sz="2000" dirty="0" smtClean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Potential </a:t>
            </a:r>
            <a:r>
              <a:rPr lang="en-US" sz="2000" dirty="0"/>
              <a:t>lifetime </a:t>
            </a:r>
            <a:r>
              <a:rPr lang="en-US" sz="2000" dirty="0" smtClean="0"/>
              <a:t>revenue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000" dirty="0"/>
              <a:t>A</a:t>
            </a:r>
            <a:r>
              <a:rPr lang="en-US" sz="2000" dirty="0" smtClean="0"/>
              <a:t>verage lifespan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000" dirty="0" smtClean="0"/>
              <a:t>Sales </a:t>
            </a:r>
            <a:r>
              <a:rPr lang="en-US" sz="2000" dirty="0"/>
              <a:t>of additional products and services </a:t>
            </a:r>
            <a:endParaRPr lang="en-US" sz="2000" dirty="0" smtClean="0"/>
          </a:p>
          <a:p>
            <a:pPr marL="1257300" lvl="2" indent="-342900"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000" dirty="0" smtClean="0"/>
              <a:t>Referrals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53624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304800"/>
            <a:ext cx="8305800" cy="609600"/>
          </a:xfrm>
        </p:spPr>
        <p:txBody>
          <a:bodyPr/>
          <a:lstStyle/>
          <a:p>
            <a:pPr algn="ctr"/>
            <a:r>
              <a:rPr lang="en-US" dirty="0" smtClean="0"/>
              <a:t>The service profit chain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/>
          <a:stretch/>
        </p:blipFill>
        <p:spPr bwMode="auto">
          <a:xfrm>
            <a:off x="762000" y="1676401"/>
            <a:ext cx="8610600" cy="33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83799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685800"/>
          </a:xfrm>
        </p:spPr>
        <p:txBody>
          <a:bodyPr/>
          <a:lstStyle/>
          <a:p>
            <a:pPr algn="ctr"/>
            <a:r>
              <a:rPr lang="en-US" dirty="0"/>
              <a:t>Offensive and defensive </a:t>
            </a:r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600200"/>
            <a:ext cx="7010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Offensive marketing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Attract more, </a:t>
            </a:r>
            <a:r>
              <a:rPr lang="en-US" dirty="0"/>
              <a:t>better customers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Improve </a:t>
            </a:r>
            <a:r>
              <a:rPr lang="en-US" dirty="0"/>
              <a:t>reputation </a:t>
            </a:r>
          </a:p>
          <a:p>
            <a:pPr marL="1200150" lvl="2" indent="-285750">
              <a:spcBef>
                <a:spcPts val="600"/>
              </a:spcBef>
              <a:buFont typeface="Calibri" pitchFamily="34" charset="0"/>
              <a:buChar char="₋"/>
            </a:pPr>
            <a:r>
              <a:rPr lang="en-US" dirty="0" smtClean="0"/>
              <a:t>Higher </a:t>
            </a:r>
            <a:r>
              <a:rPr lang="en-US" dirty="0"/>
              <a:t>market share </a:t>
            </a:r>
            <a:endParaRPr lang="en-US" dirty="0" smtClean="0"/>
          </a:p>
          <a:p>
            <a:pPr marL="1200150" lvl="2" indent="-285750">
              <a:spcBef>
                <a:spcPts val="600"/>
              </a:spcBef>
              <a:buFont typeface="Calibri" pitchFamily="34" charset="0"/>
              <a:buChar char="₋"/>
            </a:pPr>
            <a:r>
              <a:rPr lang="en-US" dirty="0" smtClean="0"/>
              <a:t>Price premiums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Defensive </a:t>
            </a:r>
            <a:r>
              <a:rPr lang="en-US" dirty="0"/>
              <a:t>marketing</a:t>
            </a:r>
          </a:p>
          <a:p>
            <a:pPr marL="746125" indent="-3492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Retain </a:t>
            </a:r>
            <a:r>
              <a:rPr lang="en-US" dirty="0"/>
              <a:t>existing </a:t>
            </a:r>
            <a:r>
              <a:rPr lang="en-US" dirty="0" smtClean="0"/>
              <a:t>customers</a:t>
            </a:r>
          </a:p>
          <a:p>
            <a:pPr marL="746125" indent="-3492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Longtime customer more </a:t>
            </a:r>
            <a:r>
              <a:rPr lang="en-US" dirty="0"/>
              <a:t>profitable </a:t>
            </a:r>
            <a:endParaRPr lang="en-US" dirty="0" smtClean="0"/>
          </a:p>
          <a:p>
            <a:pPr marL="746125" indent="-3492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Lower costs </a:t>
            </a:r>
          </a:p>
          <a:p>
            <a:pPr marL="746125" indent="-3492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Attracting </a:t>
            </a:r>
            <a:r>
              <a:rPr lang="en-US" dirty="0"/>
              <a:t>a new customer </a:t>
            </a:r>
            <a:r>
              <a:rPr lang="en-US" dirty="0" smtClean="0"/>
              <a:t>five </a:t>
            </a:r>
            <a:r>
              <a:rPr lang="en-US" dirty="0"/>
              <a:t>times more </a:t>
            </a:r>
            <a:r>
              <a:rPr lang="en-US" dirty="0" smtClean="0"/>
              <a:t>costly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73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228600"/>
            <a:ext cx="7924800" cy="685800"/>
          </a:xfrm>
        </p:spPr>
        <p:txBody>
          <a:bodyPr/>
          <a:lstStyle/>
          <a:p>
            <a:pPr algn="ctr"/>
            <a:r>
              <a:rPr lang="en-US" dirty="0"/>
              <a:t>Offensive and defensive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marketing effects of service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838200"/>
            <a:ext cx="8077201" cy="555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54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84" y="304800"/>
            <a:ext cx="8099322" cy="609600"/>
          </a:xfrm>
        </p:spPr>
        <p:txBody>
          <a:bodyPr/>
          <a:lstStyle/>
          <a:p>
            <a:pPr algn="ctr"/>
            <a:r>
              <a:rPr lang="en-US" dirty="0" smtClean="0"/>
              <a:t>Financial </a:t>
            </a:r>
            <a:r>
              <a:rPr lang="en-US" dirty="0"/>
              <a:t>implications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poor </a:t>
            </a:r>
            <a:r>
              <a:rPr lang="en-US" dirty="0"/>
              <a:t>customer service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2005" y="1752600"/>
            <a:ext cx="754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Consumer </a:t>
            </a:r>
            <a:r>
              <a:rPr lang="en-US" dirty="0"/>
              <a:t>spending trends correspond </a:t>
            </a:r>
            <a:r>
              <a:rPr lang="en-US" dirty="0" smtClean="0"/>
              <a:t>with customer satisfaction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Unhappy customers spend less 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Frustrated </a:t>
            </a:r>
            <a:r>
              <a:rPr lang="en-US" dirty="0"/>
              <a:t>customers may share </a:t>
            </a:r>
            <a:r>
              <a:rPr lang="en-US" dirty="0" smtClean="0"/>
              <a:t>unfavorable opinions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Social </a:t>
            </a:r>
            <a:r>
              <a:rPr lang="en-US" dirty="0"/>
              <a:t>media, customer service terrorists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Business spending to replace customers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81 </a:t>
            </a:r>
            <a:r>
              <a:rPr lang="en-US" dirty="0"/>
              <a:t>% of </a:t>
            </a:r>
            <a:r>
              <a:rPr lang="en-US" dirty="0" smtClean="0"/>
              <a:t>American, refuse to do business after poor service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569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84" y="457200"/>
            <a:ext cx="8099322" cy="609600"/>
          </a:xfrm>
        </p:spPr>
        <p:txBody>
          <a:bodyPr/>
          <a:lstStyle/>
          <a:p>
            <a:pPr algn="ctr"/>
            <a:r>
              <a:rPr lang="en-US" dirty="0" smtClean="0"/>
              <a:t>Resolving customer complaints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245" y="1600200"/>
            <a:ext cx="7543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Associated cost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52 % expect compensation, even if the problem is resolved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70 % seek apology, </a:t>
            </a:r>
            <a:r>
              <a:rPr lang="en-US" dirty="0" smtClean="0"/>
              <a:t>reimbursement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Consumers more </a:t>
            </a:r>
            <a:r>
              <a:rPr lang="en-US" dirty="0"/>
              <a:t>forgiving if a company has earned </a:t>
            </a:r>
            <a:r>
              <a:rPr lang="en-US" dirty="0" smtClean="0"/>
              <a:t>trust </a:t>
            </a:r>
            <a:r>
              <a:rPr lang="en-US" dirty="0"/>
              <a:t>over </a:t>
            </a:r>
            <a:r>
              <a:rPr lang="en-US" dirty="0" smtClean="0"/>
              <a:t>time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9/10 consumers willing </a:t>
            </a:r>
            <a:r>
              <a:rPr lang="en-US" dirty="0"/>
              <a:t>to give a company a second chance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they have experienced great customer service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past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Reducing </a:t>
            </a:r>
            <a:r>
              <a:rPr lang="en-US" dirty="0"/>
              <a:t>customer defections by </a:t>
            </a:r>
            <a:r>
              <a:rPr lang="en-US" dirty="0" smtClean="0"/>
              <a:t>5 </a:t>
            </a:r>
            <a:r>
              <a:rPr lang="en-US" dirty="0"/>
              <a:t>% can double </a:t>
            </a:r>
            <a:r>
              <a:rPr lang="en-US" dirty="0" smtClean="0"/>
              <a:t>profits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91600" cy="609600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Profiting </a:t>
            </a:r>
            <a:r>
              <a:rPr lang="en-US" sz="2800" dirty="0"/>
              <a:t>from fun in the Canadian Rockies</a:t>
            </a:r>
          </a:p>
        </p:txBody>
      </p:sp>
      <p:pic>
        <p:nvPicPr>
          <p:cNvPr id="4098" name="Picture 2" descr="C:\Users\Karen\AppData\Local\Microsoft\Windows\Temporary Internet Files\Content.IE5\EH852AR9\Unloading Heli, CMH Bugaboos, Brad White C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573712" cy="30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8700" y="1281767"/>
            <a:ext cx="80391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CMH (Canadian Mountain Holidays) is just a bunch of mountain guides taking people into the mountains to have </a:t>
            </a:r>
            <a:r>
              <a:rPr lang="en-US" i="1" dirty="0" smtClean="0"/>
              <a:t>fun.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endParaRPr lang="en-US" sz="900" dirty="0" smtClean="0"/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Unique marketing strategies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‘Word </a:t>
            </a:r>
            <a:r>
              <a:rPr lang="en-US" dirty="0"/>
              <a:t>of mouth</a:t>
            </a:r>
            <a:r>
              <a:rPr lang="en-US" dirty="0" smtClean="0"/>
              <a:t>’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Search </a:t>
            </a:r>
            <a:r>
              <a:rPr lang="en-US" dirty="0"/>
              <a:t>engine </a:t>
            </a:r>
            <a:r>
              <a:rPr lang="en-US" dirty="0" smtClean="0"/>
              <a:t>optimization, social media 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 </a:t>
            </a:r>
            <a:r>
              <a:rPr lang="en-US" dirty="0" smtClean="0"/>
              <a:t>‘</a:t>
            </a:r>
            <a:r>
              <a:rPr lang="en-US" dirty="0"/>
              <a:t>An Evening with CMH’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 </a:t>
            </a:r>
            <a:r>
              <a:rPr lang="en-US" dirty="0" smtClean="0"/>
              <a:t>CMH European agents </a:t>
            </a:r>
            <a:r>
              <a:rPr lang="en-US" dirty="0"/>
              <a:t> 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 </a:t>
            </a:r>
            <a:r>
              <a:rPr lang="en-US" dirty="0" smtClean="0"/>
              <a:t>‘</a:t>
            </a:r>
            <a:r>
              <a:rPr lang="en-US" dirty="0"/>
              <a:t>Adventure </a:t>
            </a:r>
            <a:r>
              <a:rPr lang="en-US" dirty="0" smtClean="0"/>
              <a:t>Collection’ </a:t>
            </a:r>
            <a:r>
              <a:rPr lang="en-US" dirty="0"/>
              <a:t> 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04800"/>
            <a:ext cx="6858000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Scott </a:t>
            </a:r>
            <a:r>
              <a:rPr lang="en-US" sz="2800" dirty="0"/>
              <a:t>Dunn Travel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290638"/>
            <a:ext cx="7543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i="1" dirty="0" smtClean="0"/>
              <a:t>‘</a:t>
            </a:r>
            <a:r>
              <a:rPr lang="en-US" i="1" dirty="0"/>
              <a:t>If you’re part of the DNA of the company, you understand the importance of the guest</a:t>
            </a:r>
            <a:r>
              <a:rPr lang="en-US" i="1" dirty="0" smtClean="0"/>
              <a:t>,’ Andrew </a:t>
            </a:r>
            <a:r>
              <a:rPr lang="en-US" i="1" dirty="0"/>
              <a:t>Dunn</a:t>
            </a:r>
            <a:r>
              <a:rPr lang="en-US" i="1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British </a:t>
            </a:r>
            <a:r>
              <a:rPr lang="en-US" dirty="0"/>
              <a:t>luxury travel company </a:t>
            </a:r>
            <a:r>
              <a:rPr lang="en-US" dirty="0" smtClean="0"/>
              <a:t>established a benchmark for Alpine chalet holidays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70% </a:t>
            </a:r>
            <a:r>
              <a:rPr lang="en-US" dirty="0"/>
              <a:t>repeat business through loyalty and referral </a:t>
            </a:r>
            <a:endParaRPr lang="en-US" sz="900" dirty="0" smtClean="0"/>
          </a:p>
          <a:p>
            <a:pPr marL="7461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Differentiated </a:t>
            </a:r>
            <a:r>
              <a:rPr lang="en-US" dirty="0"/>
              <a:t>on opulence and personal, high quality service</a:t>
            </a:r>
          </a:p>
          <a:p>
            <a:pPr marL="746125" lvl="1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Unexpected </a:t>
            </a:r>
            <a:r>
              <a:rPr lang="en-US" dirty="0"/>
              <a:t>acts of kindness (U.A.K.s</a:t>
            </a:r>
            <a:r>
              <a:rPr lang="en-US" dirty="0" smtClean="0"/>
              <a:t>)</a:t>
            </a:r>
          </a:p>
          <a:p>
            <a:pPr marL="7429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Undersells, over-delivers</a:t>
            </a:r>
          </a:p>
          <a:p>
            <a:pPr marL="457200">
              <a:spcAft>
                <a:spcPts val="1200"/>
              </a:spcAft>
            </a:pPr>
            <a:r>
              <a:rPr lang="en-US" b="1" dirty="0"/>
              <a:t> </a:t>
            </a:r>
            <a:endParaRPr lang="en-US" b="1" dirty="0" smtClean="0"/>
          </a:p>
          <a:p>
            <a:endParaRPr lang="en-US" b="1" dirty="0"/>
          </a:p>
          <a:p>
            <a:endParaRPr lang="en-US" i="1" dirty="0"/>
          </a:p>
        </p:txBody>
      </p:sp>
      <p:pic>
        <p:nvPicPr>
          <p:cNvPr id="1026" name="Picture 2" descr="C:\Users\Karen\Downloads\Andrew Dunn of Scott Dunn C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4191000"/>
            <a:ext cx="374904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04800"/>
            <a:ext cx="6858000" cy="609600"/>
          </a:xfrm>
        </p:spPr>
        <p:txBody>
          <a:bodyPr/>
          <a:lstStyle/>
          <a:p>
            <a:pPr algn="ctr"/>
            <a:r>
              <a:rPr lang="en-US" dirty="0" smtClean="0"/>
              <a:t>Service quality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19200" y="1508760"/>
            <a:ext cx="76962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i="1" dirty="0" smtClean="0"/>
              <a:t>….customers</a:t>
            </a:r>
            <a:r>
              <a:rPr lang="en-US" i="1" dirty="0"/>
              <a:t>’ perceptions of the service component of a product, and these perceptions are said to be based on five dimensions: reliability, assurance, empathy, responsiveness, and </a:t>
            </a:r>
            <a:r>
              <a:rPr lang="en-US" i="1" dirty="0" smtClean="0"/>
              <a:t>tangibles</a:t>
            </a:r>
          </a:p>
          <a:p>
            <a:pPr>
              <a:spcBef>
                <a:spcPts val="1200"/>
              </a:spcBef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Evaluation of purchase</a:t>
            </a:r>
            <a:r>
              <a:rPr lang="en-US" dirty="0"/>
              <a:t>, </a:t>
            </a:r>
            <a:r>
              <a:rPr lang="en-US" dirty="0" smtClean="0"/>
              <a:t>determine </a:t>
            </a:r>
            <a:r>
              <a:rPr lang="en-US" dirty="0"/>
              <a:t>satisfaction and likelihood of </a:t>
            </a:r>
            <a:r>
              <a:rPr lang="en-US" dirty="0" smtClean="0"/>
              <a:t>repurchase</a:t>
            </a:r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Key </a:t>
            </a:r>
            <a:r>
              <a:rPr lang="en-US" dirty="0"/>
              <a:t>factor in </a:t>
            </a:r>
            <a:r>
              <a:rPr lang="en-US" dirty="0" smtClean="0"/>
              <a:t>differentiating service </a:t>
            </a:r>
            <a:r>
              <a:rPr lang="en-US" dirty="0"/>
              <a:t>products and </a:t>
            </a:r>
            <a:r>
              <a:rPr lang="en-US" dirty="0" smtClean="0"/>
              <a:t>building competitive </a:t>
            </a:r>
            <a:r>
              <a:rPr lang="en-US" dirty="0"/>
              <a:t>advantage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Impacts profits </a:t>
            </a:r>
            <a:r>
              <a:rPr lang="en-US" dirty="0"/>
              <a:t>and other financial outcomes of the organization</a:t>
            </a:r>
            <a:r>
              <a:rPr lang="en-US" dirty="0" smtClean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0358493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858000" cy="609600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elative </a:t>
            </a:r>
            <a:r>
              <a:rPr lang="en-US" dirty="0"/>
              <a:t>importance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service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6840" y="1371600"/>
            <a:ext cx="77724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Shift from </a:t>
            </a:r>
            <a:r>
              <a:rPr lang="en-US" dirty="0" smtClean="0"/>
              <a:t>manufacturing </a:t>
            </a:r>
            <a:r>
              <a:rPr lang="en-US" dirty="0"/>
              <a:t>to a focus on </a:t>
            </a:r>
            <a:r>
              <a:rPr lang="en-US" dirty="0" smtClean="0"/>
              <a:t>customer </a:t>
            </a:r>
            <a:r>
              <a:rPr lang="en-US" dirty="0"/>
              <a:t>service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Quality service increasingly </a:t>
            </a:r>
            <a:r>
              <a:rPr lang="en-US" dirty="0"/>
              <a:t>critical to </a:t>
            </a:r>
            <a:r>
              <a:rPr lang="en-US" dirty="0" smtClean="0"/>
              <a:t>success 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Services sector </a:t>
            </a:r>
            <a:r>
              <a:rPr lang="en-US" dirty="0" smtClean="0"/>
              <a:t>employment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45 </a:t>
            </a:r>
            <a:r>
              <a:rPr lang="en-US" dirty="0"/>
              <a:t>% of the world’s </a:t>
            </a:r>
            <a:r>
              <a:rPr lang="en-US" dirty="0" smtClean="0"/>
              <a:t>total labor force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7 out of 10 people </a:t>
            </a:r>
            <a:r>
              <a:rPr lang="en-US" dirty="0" smtClean="0"/>
              <a:t>in global </a:t>
            </a:r>
            <a:r>
              <a:rPr lang="en-US" dirty="0"/>
              <a:t>service industries</a:t>
            </a:r>
          </a:p>
          <a:p>
            <a:r>
              <a:rPr lang="en-US" dirty="0"/>
              <a:t> </a:t>
            </a: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Share </a:t>
            </a:r>
            <a:r>
              <a:rPr lang="en-US" dirty="0" smtClean="0"/>
              <a:t>in </a:t>
            </a:r>
            <a:r>
              <a:rPr lang="en-US" dirty="0"/>
              <a:t>total economic activity increasing over 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Western </a:t>
            </a:r>
            <a:r>
              <a:rPr lang="en-US" dirty="0"/>
              <a:t>countries, </a:t>
            </a:r>
            <a:r>
              <a:rPr lang="en-US" dirty="0" smtClean="0"/>
              <a:t>accounts </a:t>
            </a:r>
            <a:r>
              <a:rPr lang="en-US" dirty="0"/>
              <a:t>for over  ¾ of GDP </a:t>
            </a:r>
          </a:p>
          <a:p>
            <a:r>
              <a:rPr lang="en-US" dirty="0"/>
              <a:t> </a:t>
            </a: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Rising trend expected to continue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eflects </a:t>
            </a:r>
            <a:r>
              <a:rPr lang="en-US" dirty="0"/>
              <a:t>higher consumer and business demand,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utsourcing </a:t>
            </a:r>
            <a:r>
              <a:rPr lang="en-US" dirty="0"/>
              <a:t>of service-related activities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Market share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219200"/>
            <a:ext cx="7543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Service quality key </a:t>
            </a:r>
            <a:r>
              <a:rPr lang="en-US" sz="2000" dirty="0"/>
              <a:t>factor </a:t>
            </a:r>
            <a:r>
              <a:rPr lang="en-US" sz="2000" dirty="0" smtClean="0"/>
              <a:t>crucial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Differentiate </a:t>
            </a:r>
            <a:r>
              <a:rPr lang="en-US" sz="2000" dirty="0"/>
              <a:t>service products 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Win and retain </a:t>
            </a:r>
            <a:r>
              <a:rPr lang="en-US" sz="2000" dirty="0"/>
              <a:t>customers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Build </a:t>
            </a:r>
            <a:r>
              <a:rPr lang="en-US" sz="2000" dirty="0"/>
              <a:t>a competitive advantage 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/>
              <a:t>Customer </a:t>
            </a:r>
            <a:r>
              <a:rPr lang="en-US" sz="2000" dirty="0"/>
              <a:t>satisfaction and loyalty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keys to long-term profitability,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‘Satisfying</a:t>
            </a:r>
            <a:r>
              <a:rPr lang="en-US" sz="2000" dirty="0"/>
              <a:t>’ customers </a:t>
            </a:r>
            <a:r>
              <a:rPr lang="en-US" sz="2000" dirty="0" smtClean="0"/>
              <a:t>not enough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Delight customers to ensure long-term loyalty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808223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609600"/>
          </a:xfrm>
        </p:spPr>
        <p:txBody>
          <a:bodyPr/>
          <a:lstStyle/>
          <a:p>
            <a:pPr algn="ctr"/>
            <a:r>
              <a:rPr lang="en-US" dirty="0" smtClean="0"/>
              <a:t>Satisfaction measure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8" t="31310" b="7207"/>
          <a:stretch/>
        </p:blipFill>
        <p:spPr bwMode="auto">
          <a:xfrm>
            <a:off x="1167676" y="914400"/>
            <a:ext cx="7366724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9611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858000" cy="609600"/>
          </a:xfrm>
        </p:spPr>
        <p:txBody>
          <a:bodyPr/>
          <a:lstStyle/>
          <a:p>
            <a:pPr algn="ctr"/>
            <a:r>
              <a:rPr lang="en-US" dirty="0" smtClean="0"/>
              <a:t>Prices and profit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1120" y="1600200"/>
            <a:ext cx="731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itchFamily="49" charset="0"/>
              <a:buChar char="o"/>
            </a:pPr>
            <a:r>
              <a:rPr lang="en-US" dirty="0"/>
              <a:t>Retaining 5 % of customers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Increase </a:t>
            </a:r>
            <a:r>
              <a:rPr lang="en-US" dirty="0"/>
              <a:t>profits </a:t>
            </a:r>
            <a:r>
              <a:rPr lang="en-US" dirty="0" smtClean="0"/>
              <a:t>by </a:t>
            </a:r>
            <a:r>
              <a:rPr lang="en-US" dirty="0"/>
              <a:t>25% -  85 % </a:t>
            </a:r>
          </a:p>
          <a:p>
            <a:endParaRPr lang="en-US" dirty="0" smtClean="0"/>
          </a:p>
          <a:p>
            <a:pPr marL="288925" lvl="2" indent="-288925">
              <a:buFont typeface="Courier New" pitchFamily="49" charset="0"/>
              <a:buChar char="o"/>
            </a:pPr>
            <a:r>
              <a:rPr lang="en-US" dirty="0" smtClean="0"/>
              <a:t>Higher-than-normal market </a:t>
            </a:r>
            <a:r>
              <a:rPr lang="en-US" dirty="0"/>
              <a:t>share growth </a:t>
            </a:r>
            <a:endParaRPr lang="en-US" dirty="0" smtClean="0"/>
          </a:p>
          <a:p>
            <a:pPr lvl="1"/>
            <a:endParaRPr lang="en-US" dirty="0"/>
          </a:p>
          <a:p>
            <a:pPr marL="288925" lvl="1" indent="-288925">
              <a:buFont typeface="Courier New" pitchFamily="49" charset="0"/>
              <a:buChar char="o"/>
            </a:pPr>
            <a:r>
              <a:rPr lang="en-US" dirty="0" smtClean="0"/>
              <a:t>Premium </a:t>
            </a:r>
            <a:r>
              <a:rPr lang="en-US" dirty="0"/>
              <a:t>prices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~</a:t>
            </a:r>
            <a:r>
              <a:rPr lang="en-US" dirty="0" smtClean="0"/>
              <a:t>8 </a:t>
            </a:r>
            <a:r>
              <a:rPr lang="en-US" dirty="0"/>
              <a:t>% higher price </a:t>
            </a:r>
            <a:r>
              <a:rPr lang="en-US" dirty="0" smtClean="0"/>
              <a:t>than competitors </a:t>
            </a:r>
            <a:r>
              <a:rPr lang="en-US" dirty="0"/>
              <a:t>(Gale, 1992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Customer satisfaction at macro levels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Predictive </a:t>
            </a:r>
            <a:r>
              <a:rPr lang="en-US" dirty="0"/>
              <a:t>of </a:t>
            </a:r>
            <a:r>
              <a:rPr lang="en-US" dirty="0" smtClean="0"/>
              <a:t>consumer </a:t>
            </a:r>
            <a:r>
              <a:rPr lang="en-US" dirty="0"/>
              <a:t>spending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GDP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482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609600"/>
          </a:xfrm>
        </p:spPr>
        <p:txBody>
          <a:bodyPr/>
          <a:lstStyle/>
          <a:p>
            <a:pPr algn="ctr"/>
            <a:r>
              <a:rPr lang="en-US" dirty="0" smtClean="0"/>
              <a:t>Value of great service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5341" b="6113"/>
          <a:stretch/>
        </p:blipFill>
        <p:spPr bwMode="auto">
          <a:xfrm>
            <a:off x="685800" y="915988"/>
            <a:ext cx="8526063" cy="57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35307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6962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Jonathan </a:t>
            </a:r>
            <a:r>
              <a:rPr lang="en-US" sz="2800" dirty="0" err="1"/>
              <a:t>Tisch</a:t>
            </a:r>
            <a:r>
              <a:rPr lang="en-US" sz="2800" dirty="0"/>
              <a:t>, Loews Hotels &amp; Resorts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5880" y="1371600"/>
            <a:ext cx="7543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‘The Power of We’ - success cannot be achieved individually</a:t>
            </a:r>
            <a:endParaRPr lang="en-US" i="1" dirty="0" smtClean="0"/>
          </a:p>
          <a:p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Professiona</a:t>
            </a:r>
            <a:r>
              <a:rPr lang="en-US" dirty="0" smtClean="0"/>
              <a:t>l philosophy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Building </a:t>
            </a:r>
            <a:r>
              <a:rPr lang="en-US" dirty="0"/>
              <a:t>relationships </a:t>
            </a:r>
            <a:r>
              <a:rPr lang="en-US" dirty="0" smtClean="0"/>
              <a:t>with colleagues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Empowering </a:t>
            </a:r>
            <a:r>
              <a:rPr lang="en-US" dirty="0" smtClean="0"/>
              <a:t>employees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Collaborating with competitors 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Customer outreach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Beyond advertising </a:t>
            </a:r>
            <a:r>
              <a:rPr lang="en-US" dirty="0"/>
              <a:t>campaigns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“Buzz” and word-of-mouth marketing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Creates customer experiences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Good </a:t>
            </a:r>
            <a:r>
              <a:rPr lang="en-US" dirty="0"/>
              <a:t>Neighbor Policy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Comprehensive </a:t>
            </a:r>
            <a:r>
              <a:rPr lang="en-US" dirty="0"/>
              <a:t>outreach program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Links business with </a:t>
            </a:r>
            <a:r>
              <a:rPr lang="en-US" dirty="0"/>
              <a:t>communities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Advocates social </a:t>
            </a:r>
            <a:r>
              <a:rPr lang="en-US" dirty="0"/>
              <a:t>responsibility  </a:t>
            </a:r>
          </a:p>
        </p:txBody>
      </p:sp>
      <p:pic>
        <p:nvPicPr>
          <p:cNvPr id="8194" name="Picture 2" descr="C:\Users\Karen\Downloads\Tisch C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5110"/>
            <a:ext cx="2667000" cy="38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363</TotalTime>
  <Words>473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Berrylishious design template</vt:lpstr>
      <vt:lpstr>PowerPoint Presentation</vt:lpstr>
      <vt:lpstr>‘At Your Service’ Spotlight:  Scott Dunn Travel</vt:lpstr>
      <vt:lpstr>Service quality</vt:lpstr>
      <vt:lpstr>Relative importance  of the service economy</vt:lpstr>
      <vt:lpstr>Market share</vt:lpstr>
      <vt:lpstr>Satisfaction measure</vt:lpstr>
      <vt:lpstr>Prices and profit</vt:lpstr>
      <vt:lpstr>Value of great service</vt:lpstr>
      <vt:lpstr>Snapshot:  Jonathan Tisch, Loews Hotels &amp; Resorts</vt:lpstr>
      <vt:lpstr>The behavioral consequences  of customer service</vt:lpstr>
      <vt:lpstr>Behavioral and financial consequences of service quality</vt:lpstr>
      <vt:lpstr>The Apostle Model</vt:lpstr>
      <vt:lpstr>The service profit chain </vt:lpstr>
      <vt:lpstr>The service profit chain</vt:lpstr>
      <vt:lpstr>Offensive and defensive marketing</vt:lpstr>
      <vt:lpstr>Offensive and defensive  marketing effects of service</vt:lpstr>
      <vt:lpstr>Financial implications of  poor customer service</vt:lpstr>
      <vt:lpstr>Resolving customer complaints</vt:lpstr>
      <vt:lpstr>Case Study:  Profiting from fun in the Canadian Rockies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Karen</cp:lastModifiedBy>
  <cp:revision>139</cp:revision>
  <cp:lastPrinted>1601-01-01T00:00:00Z</cp:lastPrinted>
  <dcterms:created xsi:type="dcterms:W3CDTF">2012-10-22T00:42:01Z</dcterms:created>
  <dcterms:modified xsi:type="dcterms:W3CDTF">2012-10-28T01:51:32Z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