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9" r:id="rId3"/>
    <p:sldId id="265" r:id="rId4"/>
    <p:sldId id="283" r:id="rId5"/>
    <p:sldId id="274" r:id="rId6"/>
    <p:sldId id="275" r:id="rId7"/>
    <p:sldId id="290" r:id="rId8"/>
    <p:sldId id="291" r:id="rId9"/>
    <p:sldId id="281" r:id="rId10"/>
    <p:sldId id="287" r:id="rId11"/>
    <p:sldId id="292" r:id="rId12"/>
    <p:sldId id="276" r:id="rId13"/>
    <p:sldId id="280" r:id="rId14"/>
    <p:sldId id="277" r:id="rId15"/>
    <p:sldId id="272" r:id="rId16"/>
    <p:sldId id="286" r:id="rId17"/>
    <p:sldId id="26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23" autoAdjust="0"/>
    <p:restoredTop sz="94660"/>
  </p:normalViewPr>
  <p:slideViewPr>
    <p:cSldViewPr>
      <p:cViewPr>
        <p:scale>
          <a:sx n="50" d="100"/>
          <a:sy n="50" d="100"/>
        </p:scale>
        <p:origin x="-1210" y="-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24291" y="4532293"/>
            <a:ext cx="53623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Developing and maintaining </a:t>
            </a:r>
            <a:b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</a:br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a service culture</a:t>
            </a:r>
            <a:endParaRPr lang="en-US" sz="2800" b="1" kern="1200" dirty="0" smtClean="0">
              <a:solidFill>
                <a:schemeClr val="tx1"/>
              </a:solidFill>
              <a:effectLst/>
              <a:latin typeface="Tahoma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4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586058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Marketing </a:t>
            </a:r>
            <a:r>
              <a:rPr lang="en-US" dirty="0"/>
              <a:t>approach to human resource management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524000"/>
            <a:ext cx="800100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/>
              <a:t>Attract </a:t>
            </a:r>
            <a:r>
              <a:rPr lang="en-US" sz="2000" dirty="0"/>
              <a:t>and </a:t>
            </a:r>
            <a:r>
              <a:rPr lang="en-US" sz="2000" dirty="0" smtClean="0"/>
              <a:t>retain good </a:t>
            </a:r>
            <a:r>
              <a:rPr lang="en-US" sz="2000" dirty="0"/>
              <a:t>employees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Creative approaches to attracting </a:t>
            </a:r>
            <a:r>
              <a:rPr lang="en-US" sz="2000" dirty="0"/>
              <a:t>qualified employees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Understanding </a:t>
            </a:r>
            <a:r>
              <a:rPr lang="en-US" sz="2000" dirty="0"/>
              <a:t>the employee market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Building </a:t>
            </a:r>
            <a:r>
              <a:rPr lang="en-US" sz="2000" dirty="0"/>
              <a:t>a positive </a:t>
            </a:r>
            <a:r>
              <a:rPr lang="en-US" sz="2000" dirty="0" smtClean="0"/>
              <a:t>company image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Assist with employee motivation, incentives</a:t>
            </a:r>
            <a:r>
              <a:rPr lang="en-US" sz="2000" dirty="0"/>
              <a:t>, </a:t>
            </a:r>
            <a:r>
              <a:rPr lang="en-US" sz="2000" dirty="0" smtClean="0"/>
              <a:t>training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Changing behaviors difficult, costly post-recruitment</a:t>
            </a:r>
            <a:endParaRPr lang="en-US" sz="2000" dirty="0"/>
          </a:p>
          <a:p>
            <a:pPr marL="800100" lvl="2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Reduced ambiguity, improved service delivery</a:t>
            </a:r>
          </a:p>
          <a:p>
            <a:pPr marL="800100" lvl="2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Link </a:t>
            </a:r>
            <a:r>
              <a:rPr lang="en-US" sz="2000" dirty="0"/>
              <a:t>between training and </a:t>
            </a:r>
            <a:r>
              <a:rPr lang="en-US" sz="2000" dirty="0" smtClean="0"/>
              <a:t>customer </a:t>
            </a:r>
            <a:r>
              <a:rPr lang="en-US" sz="2000" dirty="0"/>
              <a:t>service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Continuous </a:t>
            </a:r>
            <a:r>
              <a:rPr lang="en-US" sz="2000" dirty="0"/>
              <a:t>training can </a:t>
            </a:r>
            <a:r>
              <a:rPr lang="en-US" sz="2000" dirty="0" smtClean="0"/>
              <a:t>improve morale, reduce </a:t>
            </a:r>
            <a:r>
              <a:rPr lang="en-US" sz="2000" dirty="0"/>
              <a:t>turnover </a:t>
            </a:r>
            <a:endParaRPr lang="en-US" sz="2000" dirty="0" smtClean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Hospitality </a:t>
            </a:r>
            <a:r>
              <a:rPr lang="en-US" sz="2000" dirty="0"/>
              <a:t>industry </a:t>
            </a:r>
            <a:r>
              <a:rPr lang="en-US" sz="2000" dirty="0" smtClean="0"/>
              <a:t>turnover double </a:t>
            </a:r>
            <a:r>
              <a:rPr lang="en-US" sz="2000" dirty="0"/>
              <a:t>that of other industries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7293056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Developing employee pride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524000"/>
            <a:ext cx="8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Motivates </a:t>
            </a:r>
            <a:r>
              <a:rPr lang="en-US" sz="2000" dirty="0"/>
              <a:t>people to excel </a:t>
            </a:r>
            <a:endParaRPr lang="en-US" sz="2000" dirty="0" smtClean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More effective </a:t>
            </a:r>
            <a:r>
              <a:rPr lang="en-US" sz="2000" dirty="0"/>
              <a:t>than money or position </a:t>
            </a:r>
            <a:endParaRPr lang="en-US" sz="20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Pride </a:t>
            </a:r>
            <a:r>
              <a:rPr lang="en-US" sz="2000" dirty="0"/>
              <a:t>builders accomplish this by </a:t>
            </a:r>
            <a:endParaRPr lang="en-US" sz="2000" dirty="0" smtClean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etting </a:t>
            </a:r>
            <a:r>
              <a:rPr lang="en-US" sz="2000" dirty="0"/>
              <a:t>aspirations that touch </a:t>
            </a:r>
            <a:r>
              <a:rPr lang="en-US" sz="2000" dirty="0" smtClean="0"/>
              <a:t>emotions</a:t>
            </a: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ursuing </a:t>
            </a:r>
            <a:r>
              <a:rPr lang="en-US" sz="2000" dirty="0"/>
              <a:t>a meaningful </a:t>
            </a:r>
            <a:r>
              <a:rPr lang="en-US" sz="2000" dirty="0" smtClean="0"/>
              <a:t>purpose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ultivating </a:t>
            </a:r>
            <a:r>
              <a:rPr lang="en-US" sz="2000" dirty="0"/>
              <a:t>personal relationships of </a:t>
            </a:r>
            <a:r>
              <a:rPr lang="en-US" sz="2000" dirty="0" smtClean="0"/>
              <a:t>respect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Demonstrating </a:t>
            </a:r>
            <a:r>
              <a:rPr lang="en-US" sz="2000" dirty="0"/>
              <a:t>high </a:t>
            </a:r>
            <a:r>
              <a:rPr lang="en-US" sz="2000" dirty="0" smtClean="0"/>
              <a:t>character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Injecting humor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8900891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Snapshot: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Igniting the Spirit to </a:t>
            </a:r>
            <a:r>
              <a:rPr lang="en-US" sz="2800" dirty="0" smtClean="0"/>
              <a:t>Serve in Hong Kong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8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Passionately </a:t>
            </a:r>
            <a:r>
              <a:rPr lang="en-US" i="1" dirty="0" smtClean="0"/>
              <a:t>exceeding </a:t>
            </a:r>
            <a:r>
              <a:rPr lang="en-US" i="1" dirty="0"/>
              <a:t>expectations</a:t>
            </a:r>
            <a:r>
              <a:rPr lang="en-US" i="1" dirty="0" smtClean="0"/>
              <a:t>.</a:t>
            </a:r>
          </a:p>
          <a:p>
            <a:pPr algn="ctr"/>
            <a:endParaRPr lang="en-US" i="1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Live Renaissance Values: Intriguing, Indigenous and Independent.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Training and recognition </a:t>
            </a:r>
            <a:r>
              <a:rPr lang="en-US" dirty="0"/>
              <a:t>of ‘high guest contact personnel’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Advance </a:t>
            </a:r>
            <a:r>
              <a:rPr lang="en-US" dirty="0" smtClean="0"/>
              <a:t>planning and anticipating </a:t>
            </a:r>
            <a:r>
              <a:rPr lang="en-US" dirty="0"/>
              <a:t>needs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Clues from guests ‘watch, listen and ACT</a:t>
            </a:r>
            <a:r>
              <a:rPr lang="en-US" dirty="0" smtClean="0"/>
              <a:t>’ 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Flexibility to react </a:t>
            </a:r>
            <a:r>
              <a:rPr lang="en-US" dirty="0" smtClean="0"/>
              <a:t>spontaneously, counteract problems</a:t>
            </a:r>
            <a:endParaRPr lang="en-US" dirty="0"/>
          </a:p>
          <a:p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Guests made to feel special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Wow factors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Repeat </a:t>
            </a:r>
            <a:r>
              <a:rPr lang="en-US" dirty="0" smtClean="0"/>
              <a:t>customers pampered</a:t>
            </a:r>
            <a:endParaRPr lang="en-US" dirty="0"/>
          </a:p>
          <a:p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/>
              <a:t>Continuous </a:t>
            </a:r>
            <a:r>
              <a:rPr lang="en-US" dirty="0"/>
              <a:t>Improvement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Inspiration from competitors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Newsletters e.g. ehotelier.com 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Social Media monitoring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Mystery Shopping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098" name="Picture 2" descr="C:\Users\Karen\Downloads\Rennaissance Lobby C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772" y="3886200"/>
            <a:ext cx="3881628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Dissemination of marketing information to employees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447800"/>
            <a:ext cx="770111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Role </a:t>
            </a:r>
            <a:r>
              <a:rPr lang="en-US" sz="2000" dirty="0"/>
              <a:t>and </a:t>
            </a:r>
            <a:r>
              <a:rPr lang="en-US" sz="2000" dirty="0" smtClean="0"/>
              <a:t>importance of employees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mplementation </a:t>
            </a:r>
            <a:r>
              <a:rPr lang="en-US" sz="2000" dirty="0"/>
              <a:t>of </a:t>
            </a:r>
            <a:r>
              <a:rPr lang="en-US" sz="2000" dirty="0" smtClean="0"/>
              <a:t>strategies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chievement </a:t>
            </a:r>
            <a:r>
              <a:rPr lang="en-US" sz="2000" dirty="0"/>
              <a:t>of </a:t>
            </a:r>
            <a:r>
              <a:rPr lang="en-US" sz="2000" dirty="0" smtClean="0"/>
              <a:t>objectives 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Frequency</a:t>
            </a:r>
            <a:r>
              <a:rPr lang="en-US" sz="2000" dirty="0"/>
              <a:t>, quality, </a:t>
            </a:r>
            <a:r>
              <a:rPr lang="en-US" sz="2000" dirty="0" smtClean="0"/>
              <a:t>accuracy </a:t>
            </a:r>
            <a:r>
              <a:rPr lang="en-US" sz="2000" dirty="0"/>
              <a:t>of </a:t>
            </a:r>
            <a:r>
              <a:rPr lang="en-US" sz="2000" dirty="0" smtClean="0"/>
              <a:t>communication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Moderates ambiguity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ncreases </a:t>
            </a:r>
            <a:r>
              <a:rPr lang="en-US" sz="2000" dirty="0"/>
              <a:t>job </a:t>
            </a:r>
            <a:r>
              <a:rPr lang="en-US" sz="2000" dirty="0" smtClean="0"/>
              <a:t>satisfaction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Communication mechanisms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One-to-one 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Company meetings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Training sessions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/>
              <a:t>Newsletters</a:t>
            </a:r>
            <a:r>
              <a:rPr lang="en-US" sz="2000" dirty="0"/>
              <a:t>, </a:t>
            </a:r>
            <a:r>
              <a:rPr lang="en-US" sz="2000" dirty="0" smtClean="0"/>
              <a:t>emails, reports, videotapes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Blogs </a:t>
            </a:r>
          </a:p>
        </p:txBody>
      </p:sp>
    </p:spTree>
    <p:extLst>
      <p:ext uri="{BB962C8B-B14F-4D97-AF65-F5344CB8AC3E}">
        <p14:creationId xmlns:p14="http://schemas.microsoft.com/office/powerpoint/2010/main" val="1093856988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924800" cy="609600"/>
          </a:xfrm>
        </p:spPr>
        <p:txBody>
          <a:bodyPr/>
          <a:lstStyle/>
          <a:p>
            <a:pPr algn="ctr"/>
            <a:r>
              <a:rPr lang="en-US" dirty="0" smtClean="0"/>
              <a:t>Southwest’s blog for </a:t>
            </a:r>
            <a:br>
              <a:rPr lang="en-US" dirty="0" smtClean="0"/>
            </a:br>
            <a:r>
              <a:rPr lang="en-US" dirty="0" smtClean="0"/>
              <a:t>customers and employees</a:t>
            </a:r>
            <a:endParaRPr lang="en-US" dirty="0"/>
          </a:p>
        </p:txBody>
      </p:sp>
      <p:sp>
        <p:nvSpPr>
          <p:cNvPr id="26" name="Rectangle 5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Karen\AppData\Local\Microsoft\Windows\Temporary Internet Files\Content.IE5\1AM1THAR\Fig4.2 Nuts About Southw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199"/>
            <a:ext cx="8001000" cy="375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545568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4.2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22736640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39" y="381000"/>
            <a:ext cx="8099322" cy="609600"/>
          </a:xfrm>
        </p:spPr>
        <p:txBody>
          <a:bodyPr/>
          <a:lstStyle/>
          <a:p>
            <a:pPr algn="ctr"/>
            <a:r>
              <a:rPr lang="en-US" dirty="0"/>
              <a:t>Employee exclusion from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communication cycle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1295400"/>
            <a:ext cx="76962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/>
              <a:t>Manager, supervisor </a:t>
            </a:r>
            <a:r>
              <a:rPr lang="en-US" sz="2400" dirty="0"/>
              <a:t>failure to convey information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/>
              <a:t>Frontline employees should be informed of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Promotions and new products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/>
              <a:t>Changes in the service delivery </a:t>
            </a:r>
            <a:r>
              <a:rPr lang="en-US" sz="2400" dirty="0" smtClean="0"/>
              <a:t>processes </a:t>
            </a:r>
            <a:endParaRPr lang="en-US" sz="2400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Action </a:t>
            </a:r>
            <a:r>
              <a:rPr lang="en-US" sz="2400" dirty="0"/>
              <a:t>steps in </a:t>
            </a:r>
            <a:r>
              <a:rPr lang="en-US" sz="2400" dirty="0" smtClean="0"/>
              <a:t>marketing </a:t>
            </a:r>
            <a:r>
              <a:rPr lang="en-US" sz="2400" dirty="0"/>
              <a:t>plan </a:t>
            </a:r>
          </a:p>
          <a:p>
            <a:pPr marL="285750" indent="-285750">
              <a:spcBef>
                <a:spcPts val="12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400" dirty="0"/>
              <a:t>Poor internal communication a service quality risk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 smtClean="0"/>
              <a:t>Customer-contact </a:t>
            </a:r>
            <a:r>
              <a:rPr lang="en-US" sz="2400" dirty="0"/>
              <a:t>employees</a:t>
            </a:r>
            <a:r>
              <a:rPr lang="en-US" sz="2400" dirty="0" smtClean="0"/>
              <a:t> not able to </a:t>
            </a:r>
            <a:r>
              <a:rPr lang="en-US" sz="2400" dirty="0"/>
              <a:t>deliver advertising promises</a:t>
            </a:r>
          </a:p>
          <a:p>
            <a:pPr>
              <a:spcAft>
                <a:spcPts val="0"/>
              </a:spcAft>
            </a:pPr>
            <a:r>
              <a:rPr lang="en-US" dirty="0"/>
              <a:t> </a:t>
            </a:r>
            <a:endParaRPr lang="en-US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 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569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484" y="381000"/>
            <a:ext cx="8234516" cy="609600"/>
          </a:xfrm>
        </p:spPr>
        <p:txBody>
          <a:bodyPr/>
          <a:lstStyle/>
          <a:p>
            <a:pPr algn="ctr"/>
            <a:r>
              <a:rPr lang="en-US" dirty="0"/>
              <a:t>Implementation </a:t>
            </a:r>
            <a:r>
              <a:rPr lang="en-US" dirty="0" smtClean="0"/>
              <a:t>of reward 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recognition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72004" y="1676400"/>
            <a:ext cx="780435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 smtClean="0"/>
              <a:t>Employees should be made to feel happy </a:t>
            </a:r>
            <a:r>
              <a:rPr lang="en-US" dirty="0"/>
              <a:t>and proud of their jobs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Canadian </a:t>
            </a:r>
            <a:r>
              <a:rPr lang="en-US" dirty="0" smtClean="0"/>
              <a:t>survey - being </a:t>
            </a:r>
            <a:r>
              <a:rPr lang="en-US" dirty="0"/>
              <a:t>made to feel </a:t>
            </a:r>
            <a:r>
              <a:rPr lang="en-US" dirty="0" smtClean="0"/>
              <a:t>valued important motivator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Organizations should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Communicate performance objectives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Provide relevant training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Provide feedback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/>
              <a:t>Provide recognition (non-cash rewards)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Tailor rewards to </a:t>
            </a:r>
            <a:r>
              <a:rPr lang="en-US" dirty="0"/>
              <a:t>the interests of the </a:t>
            </a:r>
            <a:r>
              <a:rPr lang="en-US" dirty="0" smtClean="0"/>
              <a:t>employees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Employee dissatisfaction may lead to bad publicity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72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991600" cy="609600"/>
          </a:xfrm>
        </p:spPr>
        <p:txBody>
          <a:bodyPr/>
          <a:lstStyle/>
          <a:p>
            <a:pPr algn="ctr"/>
            <a:r>
              <a:rPr lang="en-US" dirty="0"/>
              <a:t>Case Study: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WestJet Airlines: Fostering a caring culture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104900" y="1327825"/>
            <a:ext cx="80391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Canada’s </a:t>
            </a:r>
            <a:r>
              <a:rPr lang="en-US" i="1" dirty="0"/>
              <a:t>Most Admired Corporate </a:t>
            </a:r>
            <a:r>
              <a:rPr lang="en-US" i="1" dirty="0" smtClean="0"/>
              <a:t>Culture</a:t>
            </a:r>
            <a:endParaRPr lang="en-CA" i="1" dirty="0" smtClean="0"/>
          </a:p>
          <a:p>
            <a:pPr marL="285750" indent="-285750">
              <a:buFont typeface="Courier New" pitchFamily="49" charset="0"/>
              <a:buChar char="o"/>
            </a:pPr>
            <a:endParaRPr lang="en-CA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Pride </a:t>
            </a:r>
            <a:r>
              <a:rPr lang="en-US" dirty="0"/>
              <a:t>in product </a:t>
            </a:r>
            <a:r>
              <a:rPr lang="en-US" dirty="0" smtClean="0"/>
              <a:t>intrinsic </a:t>
            </a:r>
            <a:r>
              <a:rPr lang="en-US" dirty="0"/>
              <a:t>to WestJet’s </a:t>
            </a:r>
            <a:r>
              <a:rPr lang="en-US" dirty="0" smtClean="0"/>
              <a:t>success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Internal </a:t>
            </a:r>
            <a:r>
              <a:rPr lang="en-US" dirty="0"/>
              <a:t>service as important as external service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Employee empowerment, </a:t>
            </a:r>
            <a:r>
              <a:rPr lang="en-US" dirty="0" smtClean="0"/>
              <a:t>spontaneity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CA" dirty="0" smtClean="0"/>
              <a:t>4 </a:t>
            </a:r>
            <a:r>
              <a:rPr lang="en-US" dirty="0"/>
              <a:t>Kudos program </a:t>
            </a:r>
            <a:r>
              <a:rPr lang="en-US" dirty="0"/>
              <a:t> 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CARE department –Create A Remarkable </a:t>
            </a:r>
            <a:r>
              <a:rPr lang="en-US" dirty="0" smtClean="0"/>
              <a:t>Experience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Sense of ownership, profit sharing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i="1" dirty="0"/>
          </a:p>
        </p:txBody>
      </p:sp>
      <p:pic>
        <p:nvPicPr>
          <p:cNvPr id="5122" name="Picture 2" descr="C:\Users\Karen\AppData\Local\Microsoft\Windows\Temporary Internet Files\Content.IE5\6Q2U9M4G\WestJet C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4150360"/>
            <a:ext cx="35814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1295400"/>
            <a:ext cx="7543800" cy="5334000"/>
          </a:xfrm>
        </p:spPr>
        <p:txBody>
          <a:bodyPr/>
          <a:lstStyle/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Internal marketing 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Establishment of a service culture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CA" b="0" dirty="0"/>
              <a:t>The importance of </a:t>
            </a:r>
            <a:r>
              <a:rPr lang="en-CA" b="0" dirty="0" smtClean="0"/>
              <a:t>empowerment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Development of a marketing approach to human resource </a:t>
            </a:r>
            <a:r>
              <a:rPr lang="en-US" b="0" dirty="0" smtClean="0"/>
              <a:t>management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Dissemination of marketing information to </a:t>
            </a:r>
            <a:r>
              <a:rPr lang="en-US" b="0" dirty="0" smtClean="0"/>
              <a:t>employees</a:t>
            </a:r>
          </a:p>
          <a:p>
            <a:pPr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Implementation of a reward and recognition system</a:t>
            </a:r>
            <a:endParaRPr lang="en-US" b="0" dirty="0" smtClean="0"/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</p:txBody>
      </p:sp>
    </p:spTree>
    <p:extLst>
      <p:ext uri="{BB962C8B-B14F-4D97-AF65-F5344CB8AC3E}">
        <p14:creationId xmlns:p14="http://schemas.microsoft.com/office/powerpoint/2010/main" val="3712243137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304800"/>
            <a:ext cx="6858000" cy="609600"/>
          </a:xfrm>
        </p:spPr>
        <p:txBody>
          <a:bodyPr/>
          <a:lstStyle/>
          <a:p>
            <a:pPr algn="ctr"/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Four </a:t>
            </a:r>
            <a:r>
              <a:rPr lang="en-US" sz="2800" dirty="0"/>
              <a:t>Seasons Hotels and Resorts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90599" y="1231218"/>
            <a:ext cx="7915739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i="1" dirty="0" smtClean="0"/>
              <a:t>The Golden Rule</a:t>
            </a:r>
            <a:endParaRPr lang="en-US" sz="2000" i="1" dirty="0" smtClean="0"/>
          </a:p>
          <a:p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Focus </a:t>
            </a:r>
            <a:r>
              <a:rPr lang="en-US" dirty="0" smtClean="0"/>
              <a:t>on managing </a:t>
            </a:r>
            <a:r>
              <a:rPr lang="en-US" dirty="0"/>
              <a:t>mid-sized luxury </a:t>
            </a:r>
            <a:r>
              <a:rPr lang="en-US" dirty="0" smtClean="0"/>
              <a:t>hotels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Service </a:t>
            </a:r>
            <a:r>
              <a:rPr lang="en-US" dirty="0"/>
              <a:t>more important than fixtures and fittings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Value-added extras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External </a:t>
            </a:r>
            <a:r>
              <a:rPr lang="en-US" dirty="0"/>
              <a:t>quality control audits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300 operating standards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Strong </a:t>
            </a:r>
            <a:r>
              <a:rPr lang="en-US" dirty="0"/>
              <a:t>internal service culture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Staff recruitment, perks</a:t>
            </a:r>
            <a:r>
              <a:rPr lang="en-US" dirty="0"/>
              <a:t>, awards and internal </a:t>
            </a:r>
            <a:r>
              <a:rPr lang="en-US" dirty="0" smtClean="0"/>
              <a:t>promotion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C</a:t>
            </a:r>
            <a:r>
              <a:rPr lang="en-US" dirty="0" smtClean="0"/>
              <a:t>ustomer base </a:t>
            </a:r>
          </a:p>
          <a:p>
            <a:pPr marL="746125" indent="-28892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 Repeat guests, willing </a:t>
            </a:r>
            <a:r>
              <a:rPr lang="en-US" dirty="0"/>
              <a:t>to </a:t>
            </a:r>
            <a:r>
              <a:rPr lang="en-US" dirty="0" smtClean="0"/>
              <a:t>pay, </a:t>
            </a:r>
            <a:r>
              <a:rPr lang="en-US" dirty="0"/>
              <a:t>recommend to friends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Recognition and Awards</a:t>
            </a:r>
            <a:endParaRPr lang="en-US" dirty="0"/>
          </a:p>
          <a:p>
            <a:pPr marL="746125" indent="-3492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	Five </a:t>
            </a:r>
            <a:r>
              <a:rPr lang="en-US" dirty="0"/>
              <a:t>Diamond </a:t>
            </a:r>
            <a:r>
              <a:rPr lang="en-US" dirty="0" smtClean="0"/>
              <a:t>Award, Fortune’s </a:t>
            </a:r>
            <a:r>
              <a:rPr lang="en-US" dirty="0"/>
              <a:t>Hall of Fame,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Great Place to Work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smtClean="0"/>
              <a:t>Award, Robb </a:t>
            </a:r>
            <a:r>
              <a:rPr lang="en-US" dirty="0"/>
              <a:t>Report </a:t>
            </a:r>
            <a:r>
              <a:rPr lang="en-US" dirty="0" smtClean="0"/>
              <a:t>‘most </a:t>
            </a:r>
            <a:r>
              <a:rPr lang="en-US" dirty="0"/>
              <a:t>exclusive brands of all </a:t>
            </a:r>
            <a:r>
              <a:rPr lang="en-US" dirty="0" smtClean="0"/>
              <a:t>time’</a:t>
            </a:r>
          </a:p>
          <a:p>
            <a:endParaRPr lang="en-US" dirty="0" smtClean="0"/>
          </a:p>
        </p:txBody>
      </p:sp>
      <p:pic>
        <p:nvPicPr>
          <p:cNvPr id="1026" name="Picture 2" descr="C:\Users\Karen\Downloads\Isadore Sharp C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0"/>
            <a:ext cx="2429339" cy="242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Internal marketing 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920" y="1143000"/>
            <a:ext cx="8229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…marketing </a:t>
            </a:r>
            <a:r>
              <a:rPr lang="en-US" i="1" dirty="0"/>
              <a:t>aimed </a:t>
            </a:r>
            <a:r>
              <a:rPr lang="en-US" i="1" dirty="0" smtClean="0"/>
              <a:t>internally at </a:t>
            </a:r>
            <a:r>
              <a:rPr lang="en-US" i="1" dirty="0"/>
              <a:t>a company’s own </a:t>
            </a:r>
            <a:r>
              <a:rPr lang="en-US" i="1" dirty="0" smtClean="0"/>
              <a:t>employees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Enables </a:t>
            </a:r>
            <a:r>
              <a:rPr lang="en-US" dirty="0"/>
              <a:t>employees to deliver brand promise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Ensure </a:t>
            </a:r>
            <a:r>
              <a:rPr lang="en-US" dirty="0"/>
              <a:t>consistently high service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Four-step process: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stablish </a:t>
            </a:r>
            <a:r>
              <a:rPr lang="en-US" dirty="0"/>
              <a:t>a service culture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Develop a </a:t>
            </a:r>
            <a:r>
              <a:rPr lang="en-US" dirty="0"/>
              <a:t>marketing approach to human resource management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isseminate </a:t>
            </a:r>
            <a:r>
              <a:rPr lang="en-US" dirty="0"/>
              <a:t>marketing information </a:t>
            </a:r>
            <a:endParaRPr lang="en-US" dirty="0" smtClean="0"/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Implement reward </a:t>
            </a:r>
            <a:r>
              <a:rPr lang="en-US" dirty="0"/>
              <a:t>and recognition system</a:t>
            </a:r>
          </a:p>
          <a:p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Too few </a:t>
            </a:r>
            <a:r>
              <a:rPr lang="en-US" dirty="0"/>
              <a:t>organizations apply the concept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No unified concept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/>
              <a:t>Corporate distraction (boost revenues, cut costs)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0358493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82000" cy="609600"/>
          </a:xfrm>
        </p:spPr>
        <p:txBody>
          <a:bodyPr/>
          <a:lstStyle/>
          <a:p>
            <a:pPr algn="ctr"/>
            <a:r>
              <a:rPr lang="en-CA" dirty="0" smtClean="0"/>
              <a:t>Link Between Internal Marketing </a:t>
            </a:r>
            <a:br>
              <a:rPr lang="en-CA" dirty="0" smtClean="0"/>
            </a:br>
            <a:r>
              <a:rPr lang="en-CA" dirty="0" smtClean="0"/>
              <a:t>and Profits</a:t>
            </a:r>
            <a:endParaRPr lang="en-U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749326"/>
            <a:ext cx="802380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599" y="3882926"/>
            <a:ext cx="10935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Figure 4.1</a:t>
            </a:r>
          </a:p>
        </p:txBody>
      </p:sp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28600"/>
            <a:ext cx="8343900" cy="609600"/>
          </a:xfrm>
        </p:spPr>
        <p:txBody>
          <a:bodyPr/>
          <a:lstStyle/>
          <a:p>
            <a:pPr algn="ctr"/>
            <a:r>
              <a:rPr lang="en-US" dirty="0" smtClean="0"/>
              <a:t>Organizational and marketing cultures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7280" y="1143000"/>
            <a:ext cx="76962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Organizational </a:t>
            </a:r>
            <a:r>
              <a:rPr lang="en-US" sz="2000" dirty="0"/>
              <a:t>culture 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ormal and informal guidelines, actually activities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Shared </a:t>
            </a:r>
            <a:r>
              <a:rPr lang="en-US" sz="2000" dirty="0"/>
              <a:t>values and </a:t>
            </a:r>
            <a:r>
              <a:rPr lang="en-US" sz="2000" dirty="0" smtClean="0"/>
              <a:t>beliefs, behavioral norms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Individuals understanding of </a:t>
            </a:r>
            <a:r>
              <a:rPr lang="en-US" sz="2000" dirty="0"/>
              <a:t>organizational </a:t>
            </a:r>
            <a:r>
              <a:rPr lang="en-US" sz="2000" dirty="0" smtClean="0"/>
              <a:t>functions </a:t>
            </a:r>
            <a:endParaRPr lang="en-US" sz="2000" dirty="0"/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1000" dirty="0"/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Marketing culture </a:t>
            </a:r>
            <a:endParaRPr lang="en-US" sz="2000" dirty="0" smtClean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U</a:t>
            </a:r>
            <a:r>
              <a:rPr lang="en-US" sz="2000" dirty="0" smtClean="0"/>
              <a:t>nwritten </a:t>
            </a:r>
            <a:r>
              <a:rPr lang="en-US" sz="2000" dirty="0"/>
              <a:t>policies and guidelines </a:t>
            </a:r>
            <a:r>
              <a:rPr lang="en-US" sz="2000" dirty="0" smtClean="0"/>
              <a:t>and behavioral norms </a:t>
            </a:r>
            <a:endParaRPr lang="en-US" sz="2000" dirty="0"/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Defines importance of marketing, manner of execution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Internal marketing an extension of a service culture </a:t>
            </a:r>
          </a:p>
          <a:p>
            <a:pPr marL="800100" lvl="1" indent="-342900">
              <a:spcAft>
                <a:spcPts val="600"/>
              </a:spcAft>
              <a:buFont typeface="Courier New" pitchFamily="49" charset="0"/>
              <a:buChar char="o"/>
            </a:pPr>
            <a:endParaRPr lang="en-US" sz="1000" dirty="0" smtClean="0"/>
          </a:p>
          <a:p>
            <a:pPr marL="342900" indent="-342900"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Service quality </a:t>
            </a:r>
            <a:r>
              <a:rPr lang="en-US" sz="2000" dirty="0" smtClean="0"/>
              <a:t>a </a:t>
            </a:r>
            <a:r>
              <a:rPr lang="en-US" sz="2000" dirty="0"/>
              <a:t>dimension of marketing culture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Delivery and receipt of services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16808223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228600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Service culture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9640" y="1143000"/>
            <a:ext cx="8229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….</a:t>
            </a:r>
            <a:r>
              <a:rPr lang="en-US" i="1" dirty="0" smtClean="0"/>
              <a:t>a culture </a:t>
            </a:r>
            <a:r>
              <a:rPr lang="en-US" i="1" dirty="0"/>
              <a:t>that supports customer service through policies,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procedures</a:t>
            </a:r>
            <a:r>
              <a:rPr lang="en-US" i="1" dirty="0"/>
              <a:t>, reward systems, and actions </a:t>
            </a:r>
            <a:endParaRPr lang="en-US" i="1" dirty="0" smtClean="0"/>
          </a:p>
          <a:p>
            <a:pPr algn="ctr"/>
            <a:endParaRPr lang="en-US" i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Culture </a:t>
            </a:r>
            <a:r>
              <a:rPr lang="en-US" dirty="0"/>
              <a:t>must support customer service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Leaders </a:t>
            </a:r>
            <a:r>
              <a:rPr lang="en-US" dirty="0"/>
              <a:t>crucial </a:t>
            </a:r>
            <a:r>
              <a:rPr lang="en-US" dirty="0" smtClean="0"/>
              <a:t>for transmitting</a:t>
            </a:r>
            <a:r>
              <a:rPr lang="en-US" dirty="0"/>
              <a:t>, preserving culture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Commitment </a:t>
            </a:r>
            <a:r>
              <a:rPr lang="en-US" dirty="0"/>
              <a:t>from management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positive attitude toward customers and employees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time and money transmitting value system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properly trained employees respond appropriately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empowered to do so by the organization 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/>
              <a:t>Establishing a service culture may have regional characteristics</a:t>
            </a:r>
          </a:p>
          <a:p>
            <a:r>
              <a:rPr lang="en-US" dirty="0"/>
              <a:t> </a:t>
            </a:r>
          </a:p>
          <a:p>
            <a:endParaRPr lang="en-US" i="1" dirty="0"/>
          </a:p>
          <a:p>
            <a:pPr algn="ctr"/>
            <a:endParaRPr lang="en-US" i="1" dirty="0" smtClean="0"/>
          </a:p>
          <a:p>
            <a:pPr algn="ct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3943168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228600"/>
            <a:ext cx="8229600" cy="609600"/>
          </a:xfrm>
        </p:spPr>
        <p:txBody>
          <a:bodyPr/>
          <a:lstStyle/>
          <a:p>
            <a:pPr algn="ctr"/>
            <a:r>
              <a:rPr lang="en-US" dirty="0"/>
              <a:t>The importance of empowerment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800100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….the </a:t>
            </a:r>
            <a:r>
              <a:rPr lang="en-US" i="1" dirty="0"/>
              <a:t>act of giving employees the authority to identify and solve guest problems or complaints on the spot, and to make improvements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in </a:t>
            </a:r>
            <a:r>
              <a:rPr lang="en-US" i="1" dirty="0"/>
              <a:t>the work processes when necessary</a:t>
            </a:r>
            <a:endParaRPr lang="en-US" i="1" dirty="0" smtClean="0"/>
          </a:p>
          <a:p>
            <a:pPr marL="285750" indent="-285750">
              <a:buFont typeface="Courier New" pitchFamily="49" charset="0"/>
              <a:buChar char="o"/>
            </a:pPr>
            <a:endParaRPr lang="en-US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Impacts </a:t>
            </a:r>
            <a:r>
              <a:rPr lang="en-US" sz="2000" dirty="0" smtClean="0"/>
              <a:t>customer perceptions </a:t>
            </a:r>
            <a:r>
              <a:rPr lang="en-US" sz="2000" dirty="0"/>
              <a:t>of service quality </a:t>
            </a:r>
            <a:endParaRPr lang="en-US" sz="20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Essential </a:t>
            </a:r>
            <a:r>
              <a:rPr lang="en-US" sz="2000" dirty="0"/>
              <a:t>aspect of internal marketing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Involves decentralized </a:t>
            </a:r>
            <a:r>
              <a:rPr lang="en-US" sz="2000" dirty="0"/>
              <a:t>decision-making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Demonstrated </a:t>
            </a:r>
            <a:r>
              <a:rPr lang="en-US" sz="2000" dirty="0" smtClean="0"/>
              <a:t>trust, respect </a:t>
            </a:r>
            <a:r>
              <a:rPr lang="en-US" sz="2000" dirty="0"/>
              <a:t>for employees’ judgment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err="1" smtClean="0"/>
              <a:t>Gronroos’s</a:t>
            </a:r>
            <a:r>
              <a:rPr lang="en-US" sz="2000" dirty="0" smtClean="0"/>
              <a:t> </a:t>
            </a:r>
            <a:r>
              <a:rPr lang="en-US" sz="2000" dirty="0"/>
              <a:t>interactive marketing concept</a:t>
            </a: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Empowered front-line employees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Control </a:t>
            </a:r>
            <a:r>
              <a:rPr lang="en-US" sz="2000" dirty="0"/>
              <a:t>over </a:t>
            </a:r>
            <a:r>
              <a:rPr lang="en-US" sz="2000" dirty="0" smtClean="0"/>
              <a:t>task </a:t>
            </a:r>
            <a:r>
              <a:rPr lang="en-US" sz="2000" dirty="0"/>
              <a:t>performance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Contingent </a:t>
            </a:r>
            <a:r>
              <a:rPr lang="en-US" sz="2000" dirty="0"/>
              <a:t>on variability of customer </a:t>
            </a:r>
            <a:r>
              <a:rPr lang="en-US" sz="2000" dirty="0" smtClean="0"/>
              <a:t>needs, task </a:t>
            </a:r>
            <a:r>
              <a:rPr lang="en-US" sz="2000" dirty="0"/>
              <a:t>complexity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Not suited to </a:t>
            </a:r>
            <a:r>
              <a:rPr lang="en-US" sz="2000" dirty="0"/>
              <a:t>all </a:t>
            </a:r>
            <a:r>
              <a:rPr lang="en-US" sz="2000" dirty="0" smtClean="0"/>
              <a:t>employees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6789889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4572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Empowerment and </a:t>
            </a:r>
            <a:r>
              <a:rPr lang="en-US" dirty="0" smtClean="0"/>
              <a:t>disempowerment:  </a:t>
            </a:r>
            <a:r>
              <a:rPr lang="en-US" dirty="0"/>
              <a:t>tourism and hospitality operations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4"/>
          <a:stretch/>
        </p:blipFill>
        <p:spPr bwMode="auto">
          <a:xfrm>
            <a:off x="990599" y="1676400"/>
            <a:ext cx="8001001" cy="309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599" y="4587850"/>
            <a:ext cx="4727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Table 4.1 </a:t>
            </a:r>
            <a:r>
              <a:rPr lang="en-US" dirty="0"/>
              <a:t>(Source: based on </a:t>
            </a:r>
            <a:r>
              <a:rPr lang="en-US" dirty="0" err="1" smtClean="0"/>
              <a:t>Lashley</a:t>
            </a:r>
            <a:r>
              <a:rPr lang="en-US" dirty="0" smtClean="0"/>
              <a:t>, 1995)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9611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919</TotalTime>
  <Words>644</Words>
  <Application>Microsoft Office PowerPoint</Application>
  <PresentationFormat>On-screen Show (4:3)</PresentationFormat>
  <Paragraphs>172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Berrylishious design template</vt:lpstr>
      <vt:lpstr>PowerPoint Presentation</vt:lpstr>
      <vt:lpstr>Topics Covered</vt:lpstr>
      <vt:lpstr>‘At Your Service’ Spotlight:  Four Seasons Hotels and Resorts</vt:lpstr>
      <vt:lpstr>Internal marketing </vt:lpstr>
      <vt:lpstr>Link Between Internal Marketing  and Profits</vt:lpstr>
      <vt:lpstr>Organizational and marketing cultures</vt:lpstr>
      <vt:lpstr>Service culture</vt:lpstr>
      <vt:lpstr>The importance of empowerment</vt:lpstr>
      <vt:lpstr>Empowerment and disempowerment:  tourism and hospitality operations</vt:lpstr>
      <vt:lpstr>Marketing approach to human resource management</vt:lpstr>
      <vt:lpstr>Developing employee pride</vt:lpstr>
      <vt:lpstr>Snapshot:  Igniting the Spirit to Serve in Hong Kong</vt:lpstr>
      <vt:lpstr>Dissemination of marketing information to employees</vt:lpstr>
      <vt:lpstr>Southwest’s blog for  customers and employees</vt:lpstr>
      <vt:lpstr>Employee exclusion from  the communication cycle </vt:lpstr>
      <vt:lpstr>Implementation of reward  and recognition systems</vt:lpstr>
      <vt:lpstr>Case Study:  WestJet Airlines: Fostering a caring 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Karen</cp:lastModifiedBy>
  <cp:revision>270</cp:revision>
  <cp:lastPrinted>1601-01-01T00:00:00Z</cp:lastPrinted>
  <dcterms:created xsi:type="dcterms:W3CDTF">2012-10-22T00:42:01Z</dcterms:created>
  <dcterms:modified xsi:type="dcterms:W3CDTF">2012-11-03T00:10:41Z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