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48"/>
  </p:notesMasterIdLst>
  <p:handoutMasterIdLst>
    <p:handoutMasterId r:id="rId49"/>
  </p:handoutMasterIdLst>
  <p:sldIdLst>
    <p:sldId id="419" r:id="rId2"/>
    <p:sldId id="376" r:id="rId3"/>
    <p:sldId id="472" r:id="rId4"/>
    <p:sldId id="420" r:id="rId5"/>
    <p:sldId id="421" r:id="rId6"/>
    <p:sldId id="422" r:id="rId7"/>
    <p:sldId id="423" r:id="rId8"/>
    <p:sldId id="424" r:id="rId9"/>
    <p:sldId id="425" r:id="rId10"/>
    <p:sldId id="466" r:id="rId11"/>
    <p:sldId id="432" r:id="rId12"/>
    <p:sldId id="433" r:id="rId13"/>
    <p:sldId id="434" r:id="rId14"/>
    <p:sldId id="435" r:id="rId15"/>
    <p:sldId id="436" r:id="rId16"/>
    <p:sldId id="437" r:id="rId17"/>
    <p:sldId id="467" r:id="rId18"/>
    <p:sldId id="468" r:id="rId19"/>
    <p:sldId id="469" r:id="rId20"/>
    <p:sldId id="477" r:id="rId21"/>
    <p:sldId id="438" r:id="rId22"/>
    <p:sldId id="439" r:id="rId23"/>
    <p:sldId id="470" r:id="rId24"/>
    <p:sldId id="440" r:id="rId25"/>
    <p:sldId id="451" r:id="rId26"/>
    <p:sldId id="452" r:id="rId27"/>
    <p:sldId id="445" r:id="rId28"/>
    <p:sldId id="446" r:id="rId29"/>
    <p:sldId id="471" r:id="rId30"/>
    <p:sldId id="447" r:id="rId31"/>
    <p:sldId id="454" r:id="rId32"/>
    <p:sldId id="448" r:id="rId33"/>
    <p:sldId id="450" r:id="rId34"/>
    <p:sldId id="449" r:id="rId35"/>
    <p:sldId id="456" r:id="rId36"/>
    <p:sldId id="457" r:id="rId37"/>
    <p:sldId id="459" r:id="rId38"/>
    <p:sldId id="460" r:id="rId39"/>
    <p:sldId id="461" r:id="rId40"/>
    <p:sldId id="462" r:id="rId41"/>
    <p:sldId id="463" r:id="rId42"/>
    <p:sldId id="464" r:id="rId43"/>
    <p:sldId id="474" r:id="rId44"/>
    <p:sldId id="475" r:id="rId45"/>
    <p:sldId id="465" r:id="rId46"/>
    <p:sldId id="473" r:id="rId47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32787"/>
    <p:restoredTop sz="90929"/>
  </p:normalViewPr>
  <p:slideViewPr>
    <p:cSldViewPr>
      <p:cViewPr varScale="1">
        <p:scale>
          <a:sx n="84" d="100"/>
          <a:sy n="84" d="100"/>
        </p:scale>
        <p:origin x="174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808"/>
    </p:cViewPr>
  </p:sorterViewPr>
  <p:notesViewPr>
    <p:cSldViewPr>
      <p:cViewPr varScale="1">
        <p:scale>
          <a:sx n="88" d="100"/>
          <a:sy n="88" d="100"/>
        </p:scale>
        <p:origin x="-3822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r>
              <a:rPr lang="en-GB" altLang="en-US" dirty="0">
                <a:solidFill>
                  <a:schemeClr val="bg2">
                    <a:lumMod val="50000"/>
                  </a:schemeClr>
                </a:solidFill>
              </a:rPr>
              <a:t>Food and Beverage Management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 altLang="en-US"/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10600"/>
            <a:ext cx="4941168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accent2"/>
                </a:solidFill>
                <a:latin typeface="Arial" charset="0"/>
              </a:defRPr>
            </a:lvl1pPr>
          </a:lstStyle>
          <a:p>
            <a:r>
              <a:rPr lang="en-GB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© 2016 Cousins et al: </a:t>
            </a:r>
            <a:r>
              <a:rPr lang="en-GB" alt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Food and Beverage Management</a:t>
            </a:r>
            <a:r>
              <a:rPr lang="en-GB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4</a:t>
            </a:r>
            <a:r>
              <a:rPr lang="en-GB" altLang="en-US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</a:t>
            </a:r>
            <a:r>
              <a:rPr lang="en-GB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edition, Goodfellow Publishers</a:t>
            </a:r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085184" y="8676456"/>
            <a:ext cx="1772816" cy="467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096B9AA-3ABD-4774-B49E-25C433D53B65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1371333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r>
              <a:rPr lang="en-GB" altLang="en-US"/>
              <a:t>Food and Beverage Management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 altLang="en-US"/>
          </a:p>
        </p:txBody>
      </p:sp>
      <p:sp>
        <p:nvSpPr>
          <p:cNvPr id="10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534400"/>
            <a:ext cx="3581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accent2"/>
                </a:solidFill>
                <a:latin typeface="Arial" charset="0"/>
              </a:defRPr>
            </a:lvl1pPr>
          </a:lstStyle>
          <a:p>
            <a:r>
              <a:rPr lang="en-GB" altLang="en-US"/>
              <a:t>Cousins et al: </a:t>
            </a:r>
            <a:r>
              <a:rPr lang="en-GB" altLang="en-US" i="1"/>
              <a:t>Food and Beverage Management</a:t>
            </a:r>
            <a:r>
              <a:rPr lang="en-GB" altLang="en-US"/>
              <a:t>, 3</a:t>
            </a:r>
            <a:r>
              <a:rPr lang="en-GB" altLang="en-US" baseline="30000"/>
              <a:t>rd</a:t>
            </a:r>
            <a:r>
              <a:rPr lang="en-GB" altLang="en-US"/>
              <a:t> edition, Goodfellows Publishers © 2011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E137773-91BD-4777-98D0-DEF7E5184FC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67032137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755576" y="980728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altLang="en-US" noProof="0" dirty="0"/>
              <a:t>Click to Edit Master Title Style</a:t>
            </a:r>
          </a:p>
        </p:txBody>
      </p:sp>
      <p:sp>
        <p:nvSpPr>
          <p:cNvPr id="471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31640" y="2420888"/>
            <a:ext cx="6400800" cy="1296144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GB" altLang="en-US" noProof="0" dirty="0"/>
              <a:t>Click to edit Master subtitle style</a:t>
            </a:r>
          </a:p>
        </p:txBody>
      </p:sp>
      <p:pic>
        <p:nvPicPr>
          <p:cNvPr id="4" name="Picture 3" descr="A display in a store&#10;&#10;Description automatically generated">
            <a:extLst>
              <a:ext uri="{FF2B5EF4-FFF2-40B4-BE49-F238E27FC236}">
                <a16:creationId xmlns:a16="http://schemas.microsoft.com/office/drawing/2014/main" id="{17974C5D-CFEE-4336-BD10-8296FA905E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259" y="4014192"/>
            <a:ext cx="2073394" cy="26906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7344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617538"/>
            <a:ext cx="1951038" cy="55149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617538"/>
            <a:ext cx="5700712" cy="55149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5656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793037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 typeface="Wingdings" panose="05000000000000000000" pitchFamily="2" charset="2"/>
              <a:buChar char="q"/>
              <a:defRPr/>
            </a:lvl1pPr>
            <a:lvl2pPr>
              <a:buClr>
                <a:schemeClr val="tx2">
                  <a:lumMod val="75000"/>
                </a:schemeClr>
              </a:buClr>
              <a:defRPr/>
            </a:lvl2pPr>
            <a:lvl3pPr marL="1143000" indent="-228600">
              <a:buClr>
                <a:srgbClr val="002060"/>
              </a:buClr>
              <a:buFont typeface="Courier New" panose="02070309020205020404" pitchFamily="49" charset="0"/>
              <a:buChar char="o"/>
              <a:defRPr/>
            </a:lvl3pPr>
            <a:lvl5pPr marL="2057400" indent="-2286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3245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6090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584" y="206084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2040" y="206084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1852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184482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544" y="26369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008" y="184482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4008" y="26369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2347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793037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9034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3748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498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4750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8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/>
          </a:p>
        </p:txBody>
      </p:sp>
      <p:sp>
        <p:nvSpPr>
          <p:cNvPr id="460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659606" y="611500"/>
            <a:ext cx="7793037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Click to edit master title style</a:t>
            </a:r>
          </a:p>
        </p:txBody>
      </p:sp>
      <p:sp>
        <p:nvSpPr>
          <p:cNvPr id="460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9925" y="2060848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Click to edit Master text styles</a:t>
            </a:r>
          </a:p>
          <a:p>
            <a:pPr lvl="1"/>
            <a:r>
              <a:rPr lang="en-GB" altLang="en-US" dirty="0"/>
              <a:t>Second level</a:t>
            </a:r>
          </a:p>
          <a:p>
            <a:pPr lvl="2"/>
            <a:r>
              <a:rPr lang="en-GB" altLang="en-US" dirty="0"/>
              <a:t>Third level</a:t>
            </a:r>
          </a:p>
          <a:p>
            <a:pPr lvl="3"/>
            <a:r>
              <a:rPr lang="en-GB" altLang="en-US" dirty="0"/>
              <a:t>Fourth level</a:t>
            </a:r>
          </a:p>
          <a:p>
            <a:pPr lvl="4"/>
            <a:r>
              <a:rPr lang="en-GB" altLang="en-US" dirty="0"/>
              <a:t>Fifth level</a:t>
            </a:r>
          </a:p>
        </p:txBody>
      </p:sp>
      <p:sp>
        <p:nvSpPr>
          <p:cNvPr id="46094" name="Text Box 14"/>
          <p:cNvSpPr txBox="1">
            <a:spLocks noChangeArrowheads="1"/>
          </p:cNvSpPr>
          <p:nvPr userDrawn="1"/>
        </p:nvSpPr>
        <p:spPr bwMode="auto">
          <a:xfrm>
            <a:off x="2039938" y="6614270"/>
            <a:ext cx="7104062" cy="243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 eaLnBrk="0" hangingPunct="0"/>
            <a:r>
              <a:rPr lang="en-GB" altLang="en-US" sz="11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© 2019 Cousins et al: </a:t>
            </a:r>
            <a:r>
              <a:rPr lang="en-GB" altLang="en-US" sz="1100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Food and Beverage Management</a:t>
            </a:r>
            <a:r>
              <a:rPr lang="en-GB" altLang="en-US" sz="11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5th edition, Goodfellow Publishers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02060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altLang="en-US" dirty="0"/>
              <a:t>Food and Beverage Management</a:t>
            </a:r>
            <a:br>
              <a:rPr lang="en-GB" altLang="en-US" dirty="0"/>
            </a:br>
            <a:r>
              <a:rPr lang="en-GB" altLang="en-US" dirty="0"/>
              <a:t>fifth edition</a:t>
            </a:r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altLang="en-US" dirty="0"/>
              <a:t>Chapter 7</a:t>
            </a:r>
          </a:p>
          <a:p>
            <a:r>
              <a:rPr lang="en-GB" altLang="en-US" dirty="0"/>
              <a:t>Food and Beverage Service</a:t>
            </a:r>
          </a:p>
        </p:txBody>
      </p:sp>
    </p:spTree>
    <p:extLst>
      <p:ext uri="{BB962C8B-B14F-4D97-AF65-F5344CB8AC3E}">
        <p14:creationId xmlns:p14="http://schemas.microsoft.com/office/powerpoint/2010/main" val="3316080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five service method groups</a:t>
            </a:r>
            <a:endParaRPr lang="en-GB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844824"/>
            <a:ext cx="7772400" cy="4464496"/>
          </a:xfrm>
        </p:spPr>
        <p:txBody>
          <a:bodyPr/>
          <a:lstStyle/>
          <a:p>
            <a:r>
              <a:rPr lang="en-GB" sz="2800" dirty="0"/>
              <a:t>Table service </a:t>
            </a:r>
            <a:r>
              <a:rPr lang="en-GB" sz="2400" dirty="0"/>
              <a:t>- service at a laid table, e.g. plated service, silver service, guéridon service</a:t>
            </a:r>
          </a:p>
          <a:p>
            <a:r>
              <a:rPr lang="en-GB" sz="2800" dirty="0"/>
              <a:t>Assisted service </a:t>
            </a:r>
            <a:r>
              <a:rPr lang="en-GB" sz="2400" dirty="0"/>
              <a:t>- part service at a laid cover and part self-service</a:t>
            </a:r>
          </a:p>
          <a:p>
            <a:r>
              <a:rPr lang="en-GB" sz="2800" dirty="0"/>
              <a:t>Self-service </a:t>
            </a:r>
            <a:r>
              <a:rPr lang="en-GB" sz="2400" dirty="0"/>
              <a:t>- from a buffet or counter  </a:t>
            </a:r>
          </a:p>
          <a:p>
            <a:r>
              <a:rPr lang="en-GB" sz="2800" dirty="0"/>
              <a:t>Single point service </a:t>
            </a:r>
            <a:r>
              <a:rPr lang="en-GB" sz="2400" dirty="0"/>
              <a:t>- ordering, receipt of order and payment at the same time</a:t>
            </a:r>
          </a:p>
          <a:p>
            <a:r>
              <a:rPr lang="en-GB" sz="2800" dirty="0"/>
              <a:t>Specialised service (or service in-situ</a:t>
            </a:r>
            <a:r>
              <a:rPr lang="en-GB" sz="2400" dirty="0"/>
              <a:t>) -  the food and drink is taken to where the customer is located</a:t>
            </a:r>
          </a:p>
        </p:txBody>
      </p:sp>
    </p:spTree>
    <p:extLst>
      <p:ext uri="{BB962C8B-B14F-4D97-AF65-F5344CB8AC3E}">
        <p14:creationId xmlns:p14="http://schemas.microsoft.com/office/powerpoint/2010/main" val="4207028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Changing service methods</a:t>
            </a:r>
            <a:endParaRPr lang="en-GB" altLang="en-US" i="1"/>
          </a:p>
        </p:txBody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2800" dirty="0">
                <a:cs typeface="Times New Roman" pitchFamily="18" charset="0"/>
              </a:rPr>
              <a:t>In groups A to D the </a:t>
            </a:r>
            <a:r>
              <a:rPr lang="en-GB" altLang="en-US" sz="2800" i="1" dirty="0">
                <a:cs typeface="Times New Roman" pitchFamily="18" charset="0"/>
              </a:rPr>
              <a:t>customer process</a:t>
            </a:r>
            <a:r>
              <a:rPr lang="en-GB" altLang="en-US" sz="2800" dirty="0">
                <a:cs typeface="Times New Roman" pitchFamily="18" charset="0"/>
              </a:rPr>
              <a:t> is similar for each of the service methods within the same group</a:t>
            </a:r>
          </a:p>
          <a:p>
            <a:pPr>
              <a:lnSpc>
                <a:spcPct val="90000"/>
              </a:lnSpc>
            </a:pPr>
            <a:r>
              <a:rPr lang="en-GB" altLang="en-US" sz="2800" dirty="0">
                <a:cs typeface="Times New Roman" pitchFamily="18" charset="0"/>
              </a:rPr>
              <a:t>Changing between service methods in the same group does not fundamentally alter the </a:t>
            </a:r>
            <a:r>
              <a:rPr lang="en-GB" altLang="en-US" sz="2800" i="1" dirty="0">
                <a:cs typeface="Times New Roman" pitchFamily="18" charset="0"/>
              </a:rPr>
              <a:t>customer process</a:t>
            </a:r>
          </a:p>
          <a:p>
            <a:pPr>
              <a:lnSpc>
                <a:spcPct val="90000"/>
              </a:lnSpc>
            </a:pPr>
            <a:r>
              <a:rPr lang="en-GB" altLang="en-US" sz="2800" dirty="0">
                <a:cs typeface="Times New Roman" pitchFamily="18" charset="0"/>
              </a:rPr>
              <a:t>Changing service methods between groups alters the </a:t>
            </a:r>
            <a:r>
              <a:rPr lang="en-GB" altLang="en-US" sz="2800" i="1" dirty="0">
                <a:cs typeface="Times New Roman" pitchFamily="18" charset="0"/>
              </a:rPr>
              <a:t>customer process</a:t>
            </a:r>
          </a:p>
          <a:p>
            <a:pPr>
              <a:lnSpc>
                <a:spcPct val="90000"/>
              </a:lnSpc>
            </a:pPr>
            <a:r>
              <a:rPr lang="en-GB" altLang="en-US" sz="2800" dirty="0">
                <a:cs typeface="Times New Roman" pitchFamily="18" charset="0"/>
              </a:rPr>
              <a:t>Group E has a specialised set of requirements</a:t>
            </a:r>
            <a:endParaRPr lang="en-GB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180757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1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1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1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1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1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1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1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1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731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cs typeface="Times New Roman" pitchFamily="18" charset="0"/>
              </a:rPr>
              <a:t>Providing customer service</a:t>
            </a:r>
            <a:r>
              <a:rPr lang="en-GB" altLang="en-US">
                <a:solidFill>
                  <a:schemeClr val="tx1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017713"/>
            <a:ext cx="8116888" cy="4114800"/>
          </a:xfrm>
        </p:spPr>
        <p:txBody>
          <a:bodyPr/>
          <a:lstStyle/>
          <a:p>
            <a:pPr marL="609600" indent="-609600"/>
            <a:r>
              <a:rPr lang="en-GB" altLang="en-US" sz="2800" dirty="0">
                <a:cs typeface="Times New Roman" pitchFamily="18" charset="0"/>
              </a:rPr>
              <a:t>Combination of five characteristics:</a:t>
            </a:r>
          </a:p>
          <a:p>
            <a:pPr marL="1371600" lvl="2" indent="-457200">
              <a:buFontTx/>
              <a:buAutoNum type="arabicPeriod"/>
            </a:pPr>
            <a:r>
              <a:rPr lang="en-GB" altLang="en-US" dirty="0">
                <a:cs typeface="Times New Roman" pitchFamily="18" charset="0"/>
              </a:rPr>
              <a:t>Service level</a:t>
            </a:r>
          </a:p>
          <a:p>
            <a:pPr marL="1371600" lvl="2" indent="-457200">
              <a:buFontTx/>
              <a:buAutoNum type="arabicPeriod"/>
            </a:pPr>
            <a:r>
              <a:rPr lang="en-GB" altLang="en-US" dirty="0">
                <a:cs typeface="Times New Roman" pitchFamily="18" charset="0"/>
              </a:rPr>
              <a:t>Service availability</a:t>
            </a:r>
          </a:p>
          <a:p>
            <a:pPr marL="1371600" lvl="2" indent="-457200">
              <a:buFontTx/>
              <a:buAutoNum type="arabicPeriod"/>
            </a:pPr>
            <a:r>
              <a:rPr lang="en-GB" altLang="en-US" dirty="0">
                <a:cs typeface="Times New Roman" pitchFamily="18" charset="0"/>
              </a:rPr>
              <a:t>Level of standards</a:t>
            </a:r>
          </a:p>
          <a:p>
            <a:pPr marL="1371600" lvl="2" indent="-457200">
              <a:buFontTx/>
              <a:buAutoNum type="arabicPeriod"/>
            </a:pPr>
            <a:r>
              <a:rPr lang="en-GB" altLang="en-US" dirty="0">
                <a:cs typeface="Times New Roman" pitchFamily="18" charset="0"/>
              </a:rPr>
              <a:t>Service reliability</a:t>
            </a:r>
          </a:p>
          <a:p>
            <a:pPr marL="1371600" lvl="2" indent="-457200">
              <a:buFontTx/>
              <a:buAutoNum type="arabicPeriod"/>
            </a:pPr>
            <a:r>
              <a:rPr lang="en-GB" altLang="en-US" dirty="0">
                <a:cs typeface="Times New Roman" pitchFamily="18" charset="0"/>
              </a:rPr>
              <a:t>Service flexibility</a:t>
            </a:r>
          </a:p>
          <a:p>
            <a:pPr marL="609600" indent="-609600"/>
            <a:r>
              <a:rPr lang="en-GB" altLang="en-US" sz="2800" dirty="0">
                <a:cs typeface="Times New Roman" pitchFamily="18" charset="0"/>
              </a:rPr>
              <a:t>The ‘customer service specification’ must take account of all of these</a:t>
            </a:r>
            <a:endParaRPr lang="en-GB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359447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6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6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6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6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6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6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6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6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6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6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6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6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15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cs typeface="Times New Roman" pitchFamily="18" charset="0"/>
              </a:rPr>
              <a:t>Level of service : standards of service</a:t>
            </a:r>
            <a:r>
              <a:rPr lang="en-GB" altLang="en-US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2800" dirty="0">
                <a:cs typeface="Times New Roman" pitchFamily="18" charset="0"/>
              </a:rPr>
              <a:t>Level of service </a:t>
            </a:r>
          </a:p>
          <a:p>
            <a:pPr lvl="1"/>
            <a:r>
              <a:rPr lang="en-GB" altLang="en-US" dirty="0">
                <a:cs typeface="Times New Roman" pitchFamily="18" charset="0"/>
              </a:rPr>
              <a:t>From very limited to very complex with high levels of personal attention</a:t>
            </a:r>
          </a:p>
          <a:p>
            <a:pPr lvl="1"/>
            <a:endParaRPr lang="en-GB" altLang="en-US" dirty="0">
              <a:cs typeface="Times New Roman" pitchFamily="18" charset="0"/>
            </a:endParaRPr>
          </a:p>
          <a:p>
            <a:r>
              <a:rPr lang="en-GB" altLang="en-US" sz="2800" dirty="0">
                <a:cs typeface="Times New Roman" pitchFamily="18" charset="0"/>
              </a:rPr>
              <a:t>Standards of service</a:t>
            </a:r>
          </a:p>
          <a:p>
            <a:pPr lvl="1"/>
            <a:r>
              <a:rPr lang="en-GB" altLang="en-US" dirty="0">
                <a:cs typeface="Times New Roman" pitchFamily="18" charset="0"/>
              </a:rPr>
              <a:t>Measure of how well the operation delivers the level of service it is offering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030385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7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7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7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7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7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7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7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7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39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cs typeface="Times New Roman" pitchFamily="18" charset="0"/>
              </a:rPr>
              <a:t>Ensuring customer service</a:t>
            </a:r>
            <a:endParaRPr lang="en-GB" altLang="en-US"/>
          </a:p>
        </p:txBody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584" y="2017713"/>
            <a:ext cx="8127504" cy="44592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2800" dirty="0">
                <a:cs typeface="Times New Roman" pitchFamily="18" charset="0"/>
              </a:rPr>
              <a:t>Written statements of both:</a:t>
            </a:r>
          </a:p>
          <a:p>
            <a:pPr lvl="1"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Technical specification</a:t>
            </a:r>
          </a:p>
          <a:p>
            <a:pPr lvl="3"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physical characteristics of the products</a:t>
            </a:r>
          </a:p>
          <a:p>
            <a:pPr lvl="1"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Service specification</a:t>
            </a:r>
          </a:p>
          <a:p>
            <a:pPr lvl="3"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procedures and the way they are carried out </a:t>
            </a:r>
          </a:p>
          <a:p>
            <a:pPr>
              <a:lnSpc>
                <a:spcPct val="90000"/>
              </a:lnSpc>
            </a:pPr>
            <a:r>
              <a:rPr lang="en-GB" altLang="en-US" sz="2800" dirty="0">
                <a:cs typeface="Times New Roman" pitchFamily="18" charset="0"/>
              </a:rPr>
              <a:t>Often called a ‘customer service specification’</a:t>
            </a:r>
          </a:p>
          <a:p>
            <a:pPr>
              <a:lnSpc>
                <a:spcPct val="90000"/>
              </a:lnSpc>
            </a:pPr>
            <a:r>
              <a:rPr lang="en-GB" altLang="en-US" sz="2800" dirty="0">
                <a:cs typeface="Times New Roman" pitchFamily="18" charset="0"/>
              </a:rPr>
              <a:t>Need for balance between maintaining customer service and resource productivity</a:t>
            </a:r>
          </a:p>
        </p:txBody>
      </p:sp>
    </p:spTree>
    <p:extLst>
      <p:ext uri="{BB962C8B-B14F-4D97-AF65-F5344CB8AC3E}">
        <p14:creationId xmlns:p14="http://schemas.microsoft.com/office/powerpoint/2010/main" val="3378723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8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8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8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8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8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8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8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8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8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8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3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548680"/>
            <a:ext cx="8712968" cy="1143000"/>
          </a:xfrm>
        </p:spPr>
        <p:txBody>
          <a:bodyPr/>
          <a:lstStyle/>
          <a:p>
            <a:r>
              <a:rPr lang="en-GB" altLang="en-US" dirty="0"/>
              <a:t>Customer service vs resource productivity</a:t>
            </a:r>
            <a:endParaRPr lang="en-US" altLang="en-US" dirty="0"/>
          </a:p>
        </p:txBody>
      </p:sp>
      <p:pic>
        <p:nvPicPr>
          <p:cNvPr id="1699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7704" y="2564904"/>
            <a:ext cx="5810731" cy="2457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7748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548680"/>
            <a:ext cx="8712968" cy="1143000"/>
          </a:xfrm>
        </p:spPr>
        <p:txBody>
          <a:bodyPr/>
          <a:lstStyle/>
          <a:p>
            <a:r>
              <a:rPr lang="en-GB" altLang="en-US" dirty="0">
                <a:cs typeface="Times New Roman" pitchFamily="18" charset="0"/>
              </a:rPr>
              <a:t>Maintain good interpersonal relationships </a:t>
            </a:r>
            <a:endParaRPr lang="en-GB" altLang="en-US" dirty="0"/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2800" dirty="0">
                <a:cs typeface="Times New Roman" pitchFamily="18" charset="0"/>
              </a:rPr>
              <a:t>Between service staff and the customer (external customers)</a:t>
            </a:r>
          </a:p>
          <a:p>
            <a:pPr marL="0" indent="0">
              <a:buNone/>
            </a:pPr>
            <a:endParaRPr lang="en-GB" altLang="en-US" sz="2800" dirty="0">
              <a:cs typeface="Times New Roman" pitchFamily="18" charset="0"/>
            </a:endParaRPr>
          </a:p>
          <a:p>
            <a:r>
              <a:rPr lang="en-GB" altLang="en-US" sz="2800" dirty="0">
                <a:cs typeface="Times New Roman" pitchFamily="18" charset="0"/>
              </a:rPr>
              <a:t>Between service staff an other departments (internal customers)</a:t>
            </a:r>
          </a:p>
        </p:txBody>
      </p:sp>
    </p:spTree>
    <p:extLst>
      <p:ext uri="{BB962C8B-B14F-4D97-AF65-F5344CB8AC3E}">
        <p14:creationId xmlns:p14="http://schemas.microsoft.com/office/powerpoint/2010/main" val="3352138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1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1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1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1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1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Maintaining good customer relations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Requires the ability to:</a:t>
            </a:r>
          </a:p>
          <a:p>
            <a:endParaRPr lang="en-GB" sz="2800" dirty="0"/>
          </a:p>
          <a:p>
            <a:pPr lvl="1"/>
            <a:r>
              <a:rPr lang="en-GB" b="1" dirty="0"/>
              <a:t>Recognise</a:t>
            </a:r>
            <a:r>
              <a:rPr lang="en-GB" dirty="0"/>
              <a:t> the symptoms of a deterioration in customer relations</a:t>
            </a:r>
          </a:p>
          <a:p>
            <a:pPr marL="457200" lvl="1" indent="0">
              <a:buNone/>
            </a:pPr>
            <a:endParaRPr lang="en-GB" dirty="0"/>
          </a:p>
          <a:p>
            <a:pPr lvl="1"/>
            <a:r>
              <a:rPr lang="en-GB" b="1" dirty="0"/>
              <a:t>Minimise</a:t>
            </a:r>
            <a:r>
              <a:rPr lang="en-GB" dirty="0"/>
              <a:t> the causes of customer relations problems</a:t>
            </a:r>
          </a:p>
        </p:txBody>
      </p:sp>
    </p:spTree>
    <p:extLst>
      <p:ext uri="{BB962C8B-B14F-4D97-AF65-F5344CB8AC3E}">
        <p14:creationId xmlns:p14="http://schemas.microsoft.com/office/powerpoint/2010/main" val="24342091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Symptoms of poor customer relations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844824"/>
            <a:ext cx="7772400" cy="4680520"/>
          </a:xfrm>
        </p:spPr>
        <p:txBody>
          <a:bodyPr/>
          <a:lstStyle/>
          <a:p>
            <a:r>
              <a:rPr lang="en-GB" sz="2800" dirty="0"/>
              <a:t>Increases in number of complaints generally and especially about staff</a:t>
            </a:r>
          </a:p>
          <a:p>
            <a:r>
              <a:rPr lang="en-GB" sz="2800" dirty="0"/>
              <a:t>Increases in number of accidents</a:t>
            </a:r>
          </a:p>
          <a:p>
            <a:r>
              <a:rPr lang="en-GB" sz="2800" dirty="0"/>
              <a:t>Regular mistakes by staff</a:t>
            </a:r>
          </a:p>
          <a:p>
            <a:r>
              <a:rPr lang="en-GB" sz="2800" dirty="0"/>
              <a:t>Customers arriving without previous bookings </a:t>
            </a:r>
          </a:p>
          <a:p>
            <a:r>
              <a:rPr lang="en-GB" sz="2800" dirty="0"/>
              <a:t>Increases in breakages</a:t>
            </a:r>
          </a:p>
          <a:p>
            <a:r>
              <a:rPr lang="en-GB" sz="2800" dirty="0"/>
              <a:t>Shortages of equipment</a:t>
            </a:r>
          </a:p>
          <a:p>
            <a:r>
              <a:rPr lang="en-GB" sz="2800" dirty="0"/>
              <a:t>Arguments between staff</a:t>
            </a:r>
          </a:p>
          <a:p>
            <a:r>
              <a:rPr lang="en-GB" sz="2800" dirty="0"/>
              <a:t>Poor morale and high turnover of staff</a:t>
            </a:r>
          </a:p>
        </p:txBody>
      </p:sp>
    </p:spTree>
    <p:extLst>
      <p:ext uri="{BB962C8B-B14F-4D97-AF65-F5344CB8AC3E}">
        <p14:creationId xmlns:p14="http://schemas.microsoft.com/office/powerpoint/2010/main" val="35211989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Important to ensure: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844824"/>
            <a:ext cx="8280920" cy="4464496"/>
          </a:xfrm>
        </p:spPr>
        <p:txBody>
          <a:bodyPr/>
          <a:lstStyle/>
          <a:p>
            <a:r>
              <a:rPr lang="en-GB" sz="2400" b="1" dirty="0"/>
              <a:t>Agreed procedures </a:t>
            </a:r>
            <a:r>
              <a:rPr lang="en-GB" sz="2400" dirty="0"/>
              <a:t>for dealing with customer service issues are followed</a:t>
            </a:r>
          </a:p>
          <a:p>
            <a:r>
              <a:rPr lang="en-GB" sz="2400" b="1" dirty="0"/>
              <a:t>Physical capabilities </a:t>
            </a:r>
            <a:r>
              <a:rPr lang="en-GB" sz="2400" dirty="0"/>
              <a:t>of the operation can support the customer service specification</a:t>
            </a:r>
          </a:p>
          <a:p>
            <a:r>
              <a:rPr lang="en-GB" sz="2400" b="1" dirty="0"/>
              <a:t>Abilities of the staff </a:t>
            </a:r>
            <a:r>
              <a:rPr lang="en-GB" sz="2400" dirty="0"/>
              <a:t>can support the customer service specification </a:t>
            </a:r>
          </a:p>
          <a:p>
            <a:r>
              <a:rPr lang="en-GB" sz="2400" b="1" dirty="0"/>
              <a:t>Continual monitoring </a:t>
            </a:r>
            <a:r>
              <a:rPr lang="en-GB" sz="2400" dirty="0"/>
              <a:t>of the likely customer satisfaction or otherwise</a:t>
            </a:r>
          </a:p>
          <a:p>
            <a:r>
              <a:rPr lang="en-GB" sz="2400" b="1" dirty="0"/>
              <a:t>All supervisors and managers </a:t>
            </a:r>
            <a:r>
              <a:rPr lang="en-GB" sz="2400" dirty="0"/>
              <a:t>observe the same service standards as those required from the members of staff</a:t>
            </a:r>
          </a:p>
          <a:p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30234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81C572AF-CA61-494B-A7C5-62FD113134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8496943" cy="636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9529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63E6E-0A4E-4C91-A4C3-389AB99A6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Procedures are required for: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C86F81-8E43-4839-A622-E134AF75FA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0" y="1886000"/>
            <a:ext cx="3810000" cy="4639344"/>
          </a:xfrm>
        </p:spPr>
        <p:txBody>
          <a:bodyPr/>
          <a:lstStyle/>
          <a:p>
            <a:pPr lvl="0">
              <a:spcBef>
                <a:spcPts val="0"/>
              </a:spcBef>
            </a:pPr>
            <a:r>
              <a:rPr lang="en-GB" sz="2000" dirty="0"/>
              <a:t>Addressing customers</a:t>
            </a:r>
          </a:p>
          <a:p>
            <a:pPr lvl="0">
              <a:spcBef>
                <a:spcPts val="0"/>
              </a:spcBef>
            </a:pPr>
            <a:r>
              <a:rPr lang="en-GB" sz="2000" dirty="0"/>
              <a:t>Wrong orders</a:t>
            </a:r>
          </a:p>
          <a:p>
            <a:pPr lvl="0">
              <a:spcBef>
                <a:spcPts val="0"/>
              </a:spcBef>
            </a:pPr>
            <a:r>
              <a:rPr lang="en-GB" sz="2000" dirty="0"/>
              <a:t>Advising customers with dietary needs</a:t>
            </a:r>
          </a:p>
          <a:p>
            <a:pPr lvl="0">
              <a:spcBef>
                <a:spcPts val="0"/>
              </a:spcBef>
            </a:pPr>
            <a:r>
              <a:rPr lang="en-GB" sz="2000" dirty="0"/>
              <a:t>Complaints </a:t>
            </a:r>
          </a:p>
          <a:p>
            <a:pPr lvl="0">
              <a:spcBef>
                <a:spcPts val="0"/>
              </a:spcBef>
            </a:pPr>
            <a:r>
              <a:rPr lang="en-GB" sz="2000" dirty="0"/>
              <a:t>Customer illness</a:t>
            </a:r>
          </a:p>
          <a:p>
            <a:pPr lvl="0">
              <a:spcBef>
                <a:spcPts val="0"/>
              </a:spcBef>
            </a:pPr>
            <a:r>
              <a:rPr lang="en-GB" sz="2000" dirty="0"/>
              <a:t>Enforcement of dress codes</a:t>
            </a:r>
          </a:p>
          <a:p>
            <a:pPr lvl="0">
              <a:spcBef>
                <a:spcPts val="0"/>
              </a:spcBef>
            </a:pPr>
            <a:r>
              <a:rPr lang="en-GB" sz="2000" dirty="0"/>
              <a:t>Emergencies e.g. power cuts, fire alarms and bomb threats suspicions packages</a:t>
            </a:r>
          </a:p>
          <a:p>
            <a:pPr>
              <a:spcBef>
                <a:spcPts val="0"/>
              </a:spcBef>
            </a:pPr>
            <a:r>
              <a:rPr lang="en-GB" sz="2000" dirty="0"/>
              <a:t>Children (and lost children)</a:t>
            </a:r>
          </a:p>
          <a:p>
            <a:pPr>
              <a:spcBef>
                <a:spcPts val="0"/>
              </a:spcBef>
            </a:pPr>
            <a:r>
              <a:rPr lang="en-GB" sz="2000" dirty="0"/>
              <a:t>Customers who have mobility, sight and communication difficulties</a:t>
            </a:r>
          </a:p>
          <a:p>
            <a:pPr>
              <a:spcBef>
                <a:spcPts val="0"/>
              </a:spcBef>
            </a:pPr>
            <a:endParaRPr lang="en-GB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7448F4-11C2-4A5B-B707-FCBD628A0A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32040" y="1889448"/>
            <a:ext cx="3810000" cy="4635896"/>
          </a:xfrm>
        </p:spPr>
        <p:txBody>
          <a:bodyPr/>
          <a:lstStyle/>
          <a:p>
            <a:pPr lvl="0">
              <a:spcBef>
                <a:spcPts val="0"/>
              </a:spcBef>
            </a:pPr>
            <a:r>
              <a:rPr lang="en-GB" sz="2000" dirty="0"/>
              <a:t>Customers who have mobility, sight and communication difficulties</a:t>
            </a:r>
          </a:p>
          <a:p>
            <a:pPr lvl="0">
              <a:spcBef>
                <a:spcPts val="0"/>
              </a:spcBef>
            </a:pPr>
            <a:r>
              <a:rPr lang="en-GB" sz="2000" dirty="0"/>
              <a:t>Solo diners</a:t>
            </a:r>
          </a:p>
          <a:p>
            <a:pPr lvl="0">
              <a:spcBef>
                <a:spcPts val="0"/>
              </a:spcBef>
            </a:pPr>
            <a:r>
              <a:rPr lang="en-GB" sz="2000" dirty="0"/>
              <a:t>Unacceptable customer behaviour</a:t>
            </a:r>
          </a:p>
          <a:p>
            <a:pPr lvl="0">
              <a:spcBef>
                <a:spcPts val="0"/>
              </a:spcBef>
            </a:pPr>
            <a:r>
              <a:rPr lang="en-GB" sz="2000" dirty="0"/>
              <a:t>Lost property</a:t>
            </a:r>
          </a:p>
          <a:p>
            <a:pPr lvl="0">
              <a:spcBef>
                <a:spcPts val="0"/>
              </a:spcBef>
            </a:pPr>
            <a:r>
              <a:rPr lang="en-GB" sz="2000" dirty="0"/>
              <a:t>Alcohol over-consumption</a:t>
            </a:r>
          </a:p>
          <a:p>
            <a:pPr lvl="0">
              <a:spcBef>
                <a:spcPts val="0"/>
              </a:spcBef>
            </a:pPr>
            <a:r>
              <a:rPr lang="en-GB" sz="2000" dirty="0"/>
              <a:t>Enforcement of mobile phone and non-smoking codes including the non-use of e-cigarettes.</a:t>
            </a:r>
          </a:p>
          <a:p>
            <a:pPr>
              <a:spcBef>
                <a:spcPts val="0"/>
              </a:spcBef>
            </a:pPr>
            <a:r>
              <a:rPr lang="en-GB" sz="2000" dirty="0"/>
              <a:t>Dealing with online feedback via social media or online review forums</a:t>
            </a:r>
          </a:p>
        </p:txBody>
      </p:sp>
    </p:spTree>
    <p:extLst>
      <p:ext uri="{BB962C8B-B14F-4D97-AF65-F5344CB8AC3E}">
        <p14:creationId xmlns:p14="http://schemas.microsoft.com/office/powerpoint/2010/main" val="12416745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Managing volume</a:t>
            </a:r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2800" dirty="0"/>
              <a:t>Includes consideration of:</a:t>
            </a:r>
          </a:p>
          <a:p>
            <a:pPr lvl="1"/>
            <a:r>
              <a:rPr lang="en-GB" altLang="en-US" sz="2400" dirty="0"/>
              <a:t>Measuring capacity</a:t>
            </a:r>
          </a:p>
          <a:p>
            <a:pPr lvl="1"/>
            <a:r>
              <a:rPr lang="en-GB" altLang="en-US" sz="2400" dirty="0"/>
              <a:t>Volume and service organisation</a:t>
            </a:r>
          </a:p>
          <a:p>
            <a:pPr lvl="1"/>
            <a:r>
              <a:rPr lang="en-GB" altLang="en-US" sz="2400" dirty="0"/>
              <a:t>Increasing throughput</a:t>
            </a:r>
          </a:p>
          <a:p>
            <a:pPr lvl="1"/>
            <a:r>
              <a:rPr lang="en-GB" altLang="en-US" sz="2400" dirty="0"/>
              <a:t>Limiting demand</a:t>
            </a:r>
          </a:p>
          <a:p>
            <a:pPr lvl="1"/>
            <a:r>
              <a:rPr lang="en-GB" altLang="en-US" sz="2400" dirty="0"/>
              <a:t>Using queues</a:t>
            </a:r>
          </a:p>
          <a:p>
            <a:pPr lvl="1">
              <a:spcBef>
                <a:spcPts val="800"/>
              </a:spcBef>
              <a:spcAft>
                <a:spcPts val="500"/>
              </a:spcAft>
            </a:pPr>
            <a:r>
              <a:rPr lang="en-GB" altLang="en-US" sz="2400" dirty="0"/>
              <a:t>Special considerations for banquet/function operations</a:t>
            </a:r>
          </a:p>
        </p:txBody>
      </p:sp>
    </p:spTree>
    <p:extLst>
      <p:ext uri="{BB962C8B-B14F-4D97-AF65-F5344CB8AC3E}">
        <p14:creationId xmlns:p14="http://schemas.microsoft.com/office/powerpoint/2010/main" val="4411659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Seating consumption times</a:t>
            </a:r>
          </a:p>
        </p:txBody>
      </p:sp>
      <p:pic>
        <p:nvPicPr>
          <p:cNvPr id="1730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5746" y="2132856"/>
            <a:ext cx="7793038" cy="404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54209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Increasing throughput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844824"/>
            <a:ext cx="8352928" cy="4680520"/>
          </a:xfrm>
        </p:spPr>
        <p:txBody>
          <a:bodyPr/>
          <a:lstStyle/>
          <a:p>
            <a:r>
              <a:rPr lang="en-GB" sz="2800" dirty="0"/>
              <a:t>Reduce the timings for the service sequence</a:t>
            </a:r>
          </a:p>
          <a:p>
            <a:r>
              <a:rPr lang="en-GB" sz="2800" dirty="0"/>
              <a:t>Turn tables</a:t>
            </a:r>
          </a:p>
          <a:p>
            <a:r>
              <a:rPr lang="en-GB" sz="2800" dirty="0"/>
              <a:t>Serve parts of the meal in separate areas</a:t>
            </a:r>
          </a:p>
          <a:p>
            <a:r>
              <a:rPr lang="en-GB" sz="2800" dirty="0"/>
              <a:t>Use brighter lighting and less comfortable seating</a:t>
            </a:r>
          </a:p>
          <a:p>
            <a:r>
              <a:rPr lang="en-GB" sz="2800" dirty="0"/>
              <a:t>Encouraging customers to share tables</a:t>
            </a:r>
          </a:p>
          <a:p>
            <a:r>
              <a:rPr lang="en-GB" sz="2800" dirty="0"/>
              <a:t>Ensure efficient clearing</a:t>
            </a:r>
          </a:p>
          <a:p>
            <a:r>
              <a:rPr lang="en-GB" sz="2800" dirty="0"/>
              <a:t>Utilise new payment solutions</a:t>
            </a:r>
          </a:p>
          <a:p>
            <a:r>
              <a:rPr lang="en-GB" sz="2800" dirty="0"/>
              <a:t>Set minimum charges</a:t>
            </a:r>
          </a:p>
          <a:p>
            <a:r>
              <a:rPr lang="en-GB" sz="2800" dirty="0"/>
              <a:t>Offer reduced menu alternatives</a:t>
            </a:r>
          </a:p>
        </p:txBody>
      </p:sp>
    </p:spTree>
    <p:extLst>
      <p:ext uri="{BB962C8B-B14F-4D97-AF65-F5344CB8AC3E}">
        <p14:creationId xmlns:p14="http://schemas.microsoft.com/office/powerpoint/2010/main" val="1021459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Queue considerations</a:t>
            </a:r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981200"/>
            <a:ext cx="7772400" cy="422751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Fair versus unfair 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Comfort verses lack of comfort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Unexplained versus explained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Unexpected versus expected 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Unoccupied versus occupied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Initial versus a subsequent wait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Anxious versus calm wait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Individual versus a group waiting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Valuable service versus less valuable service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New or infrequent users versus regular users</a:t>
            </a:r>
            <a:endParaRPr lang="en-GB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777920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4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4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4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4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4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4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4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4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4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4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40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40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3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cs typeface="Times New Roman" pitchFamily="18" charset="0"/>
              </a:rPr>
              <a:t>Service conventions</a:t>
            </a:r>
            <a:r>
              <a:rPr lang="en-GB" altLang="en-US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2800" dirty="0">
                <a:cs typeface="Times New Roman" pitchFamily="18" charset="0"/>
              </a:rPr>
              <a:t>Traditional ways of doing things</a:t>
            </a:r>
          </a:p>
          <a:p>
            <a:pPr>
              <a:lnSpc>
                <a:spcPct val="90000"/>
              </a:lnSpc>
            </a:pPr>
            <a:r>
              <a:rPr lang="en-GB" altLang="en-US" sz="2800" dirty="0">
                <a:cs typeface="Times New Roman" pitchFamily="18" charset="0"/>
              </a:rPr>
              <a:t>Have proved to be effective and efficient</a:t>
            </a:r>
          </a:p>
          <a:p>
            <a:pPr>
              <a:lnSpc>
                <a:spcPct val="90000"/>
              </a:lnSpc>
            </a:pPr>
            <a:r>
              <a:rPr lang="en-GB" altLang="en-US" sz="2800" dirty="0">
                <a:cs typeface="Times New Roman" pitchFamily="18" charset="0"/>
              </a:rPr>
              <a:t>Ensure standardisation in the service</a:t>
            </a:r>
          </a:p>
          <a:p>
            <a:pPr>
              <a:lnSpc>
                <a:spcPct val="90000"/>
              </a:lnSpc>
            </a:pPr>
            <a:r>
              <a:rPr lang="en-GB" altLang="en-US" sz="2800" dirty="0">
                <a:cs typeface="Times New Roman" pitchFamily="18" charset="0"/>
              </a:rPr>
              <a:t>Each establishment may be slightly different</a:t>
            </a:r>
          </a:p>
          <a:p>
            <a:pPr>
              <a:lnSpc>
                <a:spcPct val="90000"/>
              </a:lnSpc>
            </a:pPr>
            <a:r>
              <a:rPr lang="en-GB" altLang="en-US" sz="2800" dirty="0">
                <a:cs typeface="Times New Roman" pitchFamily="18" charset="0"/>
              </a:rPr>
              <a:t>But essential that all staff know and follow the same ones</a:t>
            </a:r>
            <a:endParaRPr lang="en-GB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147825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6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6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6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6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6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6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6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6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6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6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371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cs typeface="Times New Roman" pitchFamily="18" charset="0"/>
              </a:rPr>
              <a:t>General service conventions</a:t>
            </a:r>
            <a:r>
              <a:rPr lang="en-GB" altLang="en-US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2800" dirty="0">
                <a:cs typeface="Times New Roman" pitchFamily="18" charset="0"/>
              </a:rPr>
              <a:t>Work hygienically and safely</a:t>
            </a:r>
          </a:p>
          <a:p>
            <a:r>
              <a:rPr lang="en-GB" altLang="en-US" sz="2800" dirty="0">
                <a:cs typeface="Times New Roman" pitchFamily="18" charset="0"/>
              </a:rPr>
              <a:t>Always work as part of a team</a:t>
            </a:r>
          </a:p>
          <a:p>
            <a:r>
              <a:rPr lang="en-GB" altLang="en-US" sz="2800" dirty="0">
                <a:cs typeface="Times New Roman" pitchFamily="18" charset="0"/>
              </a:rPr>
              <a:t>Pass other members of staff by moving to the right</a:t>
            </a:r>
          </a:p>
          <a:p>
            <a:r>
              <a:rPr lang="en-GB" altLang="en-US" sz="2800" dirty="0">
                <a:cs typeface="Times New Roman" pitchFamily="18" charset="0"/>
              </a:rPr>
              <a:t>Use checklists</a:t>
            </a:r>
          </a:p>
        </p:txBody>
      </p:sp>
    </p:spTree>
    <p:extLst>
      <p:ext uri="{BB962C8B-B14F-4D97-AF65-F5344CB8AC3E}">
        <p14:creationId xmlns:p14="http://schemas.microsoft.com/office/powerpoint/2010/main" val="1146389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cs typeface="Times New Roman" pitchFamily="18" charset="0"/>
              </a:rPr>
              <a:t>Booking information</a:t>
            </a:r>
            <a:r>
              <a:rPr lang="en-GB" altLang="en-US">
                <a:solidFill>
                  <a:schemeClr val="tx1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2800" dirty="0">
                <a:ea typeface="Arial Unicode MS" pitchFamily="34" charset="-128"/>
                <a:cs typeface="Arial Unicode MS" pitchFamily="34" charset="-128"/>
              </a:rPr>
              <a:t>Basic information is the same regardless of how the bookings are taken. This includes:</a:t>
            </a:r>
          </a:p>
          <a:p>
            <a:pPr lvl="1"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Day and date</a:t>
            </a:r>
          </a:p>
          <a:p>
            <a:pPr lvl="1"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Name of the customer</a:t>
            </a:r>
          </a:p>
          <a:p>
            <a:pPr lvl="1"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Customer’s telephone number</a:t>
            </a:r>
          </a:p>
          <a:p>
            <a:pPr lvl="1"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Number of covers required</a:t>
            </a:r>
          </a:p>
          <a:p>
            <a:pPr lvl="1"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Time of the event – arrival</a:t>
            </a:r>
          </a:p>
          <a:p>
            <a:pPr lvl="1"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Special requirements</a:t>
            </a:r>
          </a:p>
          <a:p>
            <a:pPr lvl="1"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Signature/record of the person taking the booking in case of any queries</a:t>
            </a:r>
            <a:endParaRPr lang="en-GB" altLang="en-US" sz="2400" dirty="0"/>
          </a:p>
        </p:txBody>
      </p:sp>
    </p:spTree>
    <p:extLst>
      <p:ext uri="{BB962C8B-B14F-4D97-AF65-F5344CB8AC3E}">
        <p14:creationId xmlns:p14="http://schemas.microsoft.com/office/powerpoint/2010/main" val="5108464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cs typeface="Times New Roman" pitchFamily="18" charset="0"/>
              </a:rPr>
              <a:t>Larger party bookings</a:t>
            </a:r>
            <a:r>
              <a:rPr lang="en-GB" altLang="en-US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2800" dirty="0">
                <a:cs typeface="Times New Roman" pitchFamily="18" charset="0"/>
              </a:rPr>
              <a:t>For larger party booking there will often be different procedures.  This may include:</a:t>
            </a:r>
          </a:p>
          <a:p>
            <a:pPr lvl="1"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Set meal and beverages</a:t>
            </a:r>
          </a:p>
          <a:p>
            <a:pPr lvl="1"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How billing is to be done</a:t>
            </a:r>
          </a:p>
          <a:p>
            <a:pPr lvl="1"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Requirement for a deposit</a:t>
            </a:r>
          </a:p>
          <a:p>
            <a:pPr lvl="1"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Seating plan</a:t>
            </a:r>
          </a:p>
          <a:p>
            <a:pPr lvl="1"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Deadline for confirmation of final numbers </a:t>
            </a:r>
          </a:p>
          <a:p>
            <a:pPr>
              <a:lnSpc>
                <a:spcPct val="90000"/>
              </a:lnSpc>
            </a:pP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4897168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Preparing for service conventions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Prepare service areas in sequence</a:t>
            </a:r>
          </a:p>
          <a:p>
            <a:r>
              <a:rPr lang="en-GB" sz="2800" dirty="0"/>
              <a:t>Place items consistently</a:t>
            </a:r>
          </a:p>
          <a:p>
            <a:r>
              <a:rPr lang="en-GB" sz="2800" dirty="0"/>
              <a:t>Use trays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5142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5747E-293F-4C0A-A929-BF4F260E6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Chapter 7 covers: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6714C-7FFE-4B85-B264-3BC1294CC0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The nature of food and beverage service</a:t>
            </a:r>
          </a:p>
          <a:p>
            <a:r>
              <a:rPr lang="en-GB" sz="2800" dirty="0"/>
              <a:t>Food and beverage service systems</a:t>
            </a:r>
          </a:p>
          <a:p>
            <a:r>
              <a:rPr lang="en-GB" sz="2800" dirty="0"/>
              <a:t>Customer service vs resource productivity</a:t>
            </a:r>
          </a:p>
          <a:p>
            <a:r>
              <a:rPr lang="en-GB" sz="2800" dirty="0"/>
              <a:t>Customer relations</a:t>
            </a:r>
          </a:p>
          <a:p>
            <a:r>
              <a:rPr lang="en-GB" sz="2800" dirty="0"/>
              <a:t>Managing volume </a:t>
            </a:r>
          </a:p>
          <a:p>
            <a:r>
              <a:rPr lang="en-GB" sz="2800" dirty="0"/>
              <a:t>Managing the service sequence</a:t>
            </a:r>
          </a:p>
          <a:p>
            <a:r>
              <a:rPr lang="en-GB" sz="2800" dirty="0"/>
              <a:t>Revenue control</a:t>
            </a:r>
          </a:p>
        </p:txBody>
      </p:sp>
    </p:spTree>
    <p:extLst>
      <p:ext uri="{BB962C8B-B14F-4D97-AF65-F5344CB8AC3E}">
        <p14:creationId xmlns:p14="http://schemas.microsoft.com/office/powerpoint/2010/main" val="19649068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cs typeface="Times New Roman" pitchFamily="18" charset="0"/>
              </a:rPr>
              <a:t>Order taking methods</a:t>
            </a:r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2800" dirty="0"/>
              <a:t>Main methods are:</a:t>
            </a:r>
          </a:p>
          <a:p>
            <a:pPr lvl="1"/>
            <a:r>
              <a:rPr lang="en-GB" altLang="en-US" sz="2400" dirty="0">
                <a:cs typeface="Times New Roman" pitchFamily="18" charset="0"/>
              </a:rPr>
              <a:t>Triplicate</a:t>
            </a:r>
          </a:p>
          <a:p>
            <a:pPr lvl="1"/>
            <a:r>
              <a:rPr lang="en-GB" altLang="en-US" sz="2400" dirty="0">
                <a:ea typeface="Arial Unicode MS" pitchFamily="34" charset="-128"/>
                <a:cs typeface="Arial Unicode MS" pitchFamily="34" charset="-128"/>
              </a:rPr>
              <a:t>Duplicate</a:t>
            </a:r>
          </a:p>
          <a:p>
            <a:pPr lvl="1"/>
            <a:r>
              <a:rPr lang="en-GB" altLang="en-US" sz="2400" dirty="0">
                <a:ea typeface="Arial Unicode MS" pitchFamily="34" charset="-128"/>
                <a:cs typeface="Arial Unicode MS" pitchFamily="34" charset="-128"/>
              </a:rPr>
              <a:t>Service with order</a:t>
            </a:r>
          </a:p>
          <a:p>
            <a:pPr lvl="1"/>
            <a:r>
              <a:rPr lang="en-GB" altLang="en-US" sz="2400" dirty="0">
                <a:ea typeface="Arial Unicode MS" pitchFamily="34" charset="-128"/>
                <a:cs typeface="Arial Unicode MS" pitchFamily="34" charset="-128"/>
              </a:rPr>
              <a:t>Pre-ordered</a:t>
            </a:r>
          </a:p>
          <a:p>
            <a:r>
              <a:rPr lang="en-GB" altLang="en-US" sz="2800" dirty="0">
                <a:cs typeface="Times New Roman" pitchFamily="18" charset="0"/>
              </a:rPr>
              <a:t>All order taking methods are based upon these four basic concepts</a:t>
            </a:r>
            <a:endParaRPr lang="en-GB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642240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1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1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1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1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1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1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1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1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1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1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1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1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1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cs typeface="Times New Roman" pitchFamily="18" charset="0"/>
              </a:rPr>
              <a:t>Order taking conventions</a:t>
            </a:r>
            <a:r>
              <a:rPr lang="en-GB" altLang="en-US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916832"/>
            <a:ext cx="7772400" cy="4464496"/>
          </a:xfrm>
        </p:spPr>
        <p:txBody>
          <a:bodyPr/>
          <a:lstStyle/>
          <a:p>
            <a:r>
              <a:rPr lang="en-GB" altLang="en-US" sz="2800" dirty="0">
                <a:cs typeface="Times New Roman" pitchFamily="18" charset="0"/>
              </a:rPr>
              <a:t>Take food, wine and drink orders through hosts</a:t>
            </a:r>
          </a:p>
          <a:p>
            <a:r>
              <a:rPr lang="en-GB" altLang="en-US" sz="2800" dirty="0">
                <a:cs typeface="Times New Roman" pitchFamily="18" charset="0"/>
              </a:rPr>
              <a:t>Be able to explain food and beverage items</a:t>
            </a:r>
          </a:p>
          <a:p>
            <a:r>
              <a:rPr lang="en-GB" altLang="en-US" sz="2800" dirty="0">
                <a:cs typeface="Times New Roman" pitchFamily="18" charset="0"/>
              </a:rPr>
              <a:t>Use order notation techniques </a:t>
            </a:r>
          </a:p>
          <a:p>
            <a:r>
              <a:rPr lang="en-GB" altLang="en-US" sz="2800" dirty="0">
                <a:cs typeface="Times New Roman" pitchFamily="18" charset="0"/>
              </a:rPr>
              <a:t>Be aware of customers who may have additional needs</a:t>
            </a:r>
          </a:p>
          <a:p>
            <a:r>
              <a:rPr lang="en-GB" altLang="en-US" sz="2800" dirty="0">
                <a:cs typeface="Times New Roman" pitchFamily="18" charset="0"/>
              </a:rPr>
              <a:t>Be open-minded and non-judgemental towards customer differences</a:t>
            </a:r>
          </a:p>
          <a:p>
            <a:pPr marL="0" indent="0">
              <a:buNone/>
            </a:pP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1432286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cs typeface="Times New Roman" pitchFamily="18" charset="0"/>
              </a:rPr>
              <a:t>Taking or receiving customer orders</a:t>
            </a:r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2800" dirty="0">
                <a:cs typeface="Times New Roman" pitchFamily="18" charset="0"/>
              </a:rPr>
              <a:t>Servers can:</a:t>
            </a:r>
          </a:p>
          <a:p>
            <a:pPr lvl="1"/>
            <a:r>
              <a:rPr lang="en-GB" altLang="en-US" sz="2400" dirty="0">
                <a:cs typeface="Times New Roman" pitchFamily="18" charset="0"/>
              </a:rPr>
              <a:t>Record orders on check pads</a:t>
            </a:r>
          </a:p>
          <a:p>
            <a:pPr lvl="1"/>
            <a:r>
              <a:rPr lang="en-GB" altLang="en-US" sz="2400" dirty="0">
                <a:cs typeface="Times New Roman" pitchFamily="18" charset="0"/>
              </a:rPr>
              <a:t>Key them in on handheld terminals</a:t>
            </a:r>
          </a:p>
          <a:p>
            <a:r>
              <a:rPr lang="en-GB" altLang="en-US" sz="2800" dirty="0">
                <a:cs typeface="Times New Roman" pitchFamily="18" charset="0"/>
              </a:rPr>
              <a:t>Customers can:</a:t>
            </a:r>
          </a:p>
          <a:p>
            <a:pPr lvl="1"/>
            <a:r>
              <a:rPr lang="en-GB" altLang="en-US" sz="2400" dirty="0">
                <a:cs typeface="Times New Roman" pitchFamily="18" charset="0"/>
              </a:rPr>
              <a:t>Hand write orders </a:t>
            </a:r>
          </a:p>
          <a:p>
            <a:pPr lvl="1"/>
            <a:r>
              <a:rPr lang="en-GB" altLang="en-US" sz="2400" dirty="0">
                <a:cs typeface="Times New Roman" pitchFamily="18" charset="0"/>
              </a:rPr>
              <a:t>Use electronic systems such as iPads or other touch screens</a:t>
            </a:r>
          </a:p>
          <a:p>
            <a:pPr lvl="1"/>
            <a:r>
              <a:rPr lang="en-GB" altLang="en-US" sz="2400" dirty="0">
                <a:cs typeface="Times New Roman" pitchFamily="18" charset="0"/>
              </a:rPr>
              <a:t>Use interactive table top projection systems</a:t>
            </a:r>
            <a:endParaRPr lang="en-GB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96582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3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3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3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3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3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3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3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3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3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3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3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3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3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3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299" grpId="0" build="p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Essential knowledge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2800" dirty="0">
                <a:cs typeface="Times New Roman" pitchFamily="18" charset="0"/>
              </a:rPr>
              <a:t>Server must know what they are serving</a:t>
            </a:r>
          </a:p>
          <a:p>
            <a:pPr>
              <a:lnSpc>
                <a:spcPct val="90000"/>
              </a:lnSpc>
            </a:pPr>
            <a:r>
              <a:rPr lang="en-GB" altLang="en-US" sz="2800" dirty="0">
                <a:cs typeface="Times New Roman" pitchFamily="18" charset="0"/>
              </a:rPr>
              <a:t>And, the service requirements</a:t>
            </a:r>
          </a:p>
          <a:p>
            <a:pPr>
              <a:lnSpc>
                <a:spcPct val="90000"/>
              </a:lnSpc>
            </a:pPr>
            <a:endParaRPr lang="en-GB" altLang="en-US" sz="2800" dirty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GB" altLang="en-US" sz="2800" dirty="0">
                <a:cs typeface="Times New Roman" pitchFamily="18" charset="0"/>
              </a:rPr>
              <a:t>To enable the server to advise the customer on:</a:t>
            </a:r>
          </a:p>
          <a:p>
            <a:pPr lvl="1">
              <a:lnSpc>
                <a:spcPct val="90000"/>
              </a:lnSpc>
            </a:pPr>
            <a:r>
              <a:rPr lang="en-GB" altLang="en-US" dirty="0"/>
              <a:t>the content of dishes</a:t>
            </a:r>
          </a:p>
          <a:p>
            <a:pPr lvl="1">
              <a:lnSpc>
                <a:spcPct val="90000"/>
              </a:lnSpc>
            </a:pPr>
            <a:r>
              <a:rPr lang="en-GB" altLang="en-US" dirty="0"/>
              <a:t>the methods used in making the dishes</a:t>
            </a:r>
          </a:p>
          <a:p>
            <a:pPr lvl="1">
              <a:lnSpc>
                <a:spcPct val="90000"/>
              </a:lnSpc>
            </a:pPr>
            <a:r>
              <a:rPr lang="en-GB" altLang="en-US" dirty="0"/>
              <a:t>the accompaniments offered</a:t>
            </a:r>
          </a:p>
        </p:txBody>
      </p:sp>
    </p:spTree>
    <p:extLst>
      <p:ext uri="{BB962C8B-B14F-4D97-AF65-F5344CB8AC3E}">
        <p14:creationId xmlns:p14="http://schemas.microsoft.com/office/powerpoint/2010/main" val="1532514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5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5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5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5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5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5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5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5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5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5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7" grpId="0" build="p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cs typeface="Times New Roman" pitchFamily="18" charset="0"/>
              </a:rPr>
              <a:t>Additional requirements</a:t>
            </a:r>
            <a:r>
              <a:rPr lang="en-GB" altLang="en-US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2800" dirty="0"/>
              <a:t>Each establishment will have its own system for indicating:</a:t>
            </a:r>
          </a:p>
          <a:p>
            <a:pPr lvl="1"/>
            <a:r>
              <a:rPr lang="en-GB" altLang="en-US" dirty="0"/>
              <a:t>Identifying which customer is having what item</a:t>
            </a:r>
          </a:p>
          <a:p>
            <a:pPr lvl="1"/>
            <a:r>
              <a:rPr lang="en-GB" altLang="en-US" dirty="0"/>
              <a:t>A follow on order (next course or beverage)</a:t>
            </a:r>
          </a:p>
          <a:p>
            <a:pPr lvl="1"/>
            <a:r>
              <a:rPr lang="en-GB" altLang="en-US" dirty="0"/>
              <a:t>Supplement (additional) order for the same item</a:t>
            </a:r>
          </a:p>
          <a:p>
            <a:pPr lvl="1"/>
            <a:r>
              <a:rPr lang="en-GB" altLang="en-US" dirty="0"/>
              <a:t>Returned food and replacement order</a:t>
            </a:r>
          </a:p>
          <a:p>
            <a:pPr lvl="1"/>
            <a:r>
              <a:rPr lang="en-GB" altLang="en-US" dirty="0"/>
              <a:t>Accident replacement order</a:t>
            </a:r>
          </a:p>
        </p:txBody>
      </p:sp>
    </p:spTree>
    <p:extLst>
      <p:ext uri="{BB962C8B-B14F-4D97-AF65-F5344CB8AC3E}">
        <p14:creationId xmlns:p14="http://schemas.microsoft.com/office/powerpoint/2010/main" val="19318928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cs typeface="Times New Roman" pitchFamily="18" charset="0"/>
              </a:rPr>
              <a:t>General service conventions</a:t>
            </a:r>
            <a:r>
              <a:rPr lang="en-GB" altLang="en-US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2800" dirty="0">
                <a:cs typeface="Times New Roman" pitchFamily="18" charset="0"/>
              </a:rPr>
              <a:t>Serve cold food before hot food</a:t>
            </a:r>
          </a:p>
          <a:p>
            <a:r>
              <a:rPr lang="en-GB" altLang="en-US" sz="2800" dirty="0">
                <a:cs typeface="Times New Roman" pitchFamily="18" charset="0"/>
              </a:rPr>
              <a:t>Serve wine/drinks before food</a:t>
            </a:r>
          </a:p>
          <a:p>
            <a:r>
              <a:rPr lang="en-GB" altLang="en-US" sz="2800" dirty="0">
                <a:cs typeface="Times New Roman" pitchFamily="18" charset="0"/>
              </a:rPr>
              <a:t>Avoid stretching across customers</a:t>
            </a:r>
          </a:p>
          <a:p>
            <a:r>
              <a:rPr lang="en-GB" altLang="en-US" sz="2800" dirty="0">
                <a:cs typeface="Times New Roman" pitchFamily="18" charset="0"/>
              </a:rPr>
              <a:t>Place items for customer convenience</a:t>
            </a:r>
          </a:p>
          <a:p>
            <a:r>
              <a:rPr lang="en-GB" altLang="en-US" sz="2800" dirty="0">
                <a:cs typeface="Times New Roman" pitchFamily="18" charset="0"/>
              </a:rPr>
              <a:t>Start service from the right hand side of the host, with the host last</a:t>
            </a:r>
          </a:p>
          <a:p>
            <a:r>
              <a:rPr lang="en-GB" altLang="en-US" sz="2800" dirty="0">
                <a:cs typeface="Times New Roman" pitchFamily="18" charset="0"/>
              </a:rPr>
              <a:t>Serve women first </a:t>
            </a:r>
            <a:r>
              <a:rPr lang="en-GB" altLang="en-US" sz="2400" dirty="0">
                <a:cs typeface="Times New Roman" pitchFamily="18" charset="0"/>
              </a:rPr>
              <a:t>(if convenient for the service but not if a woman is the host)</a:t>
            </a:r>
            <a:endParaRPr lang="en-GB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5317508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cs typeface="Times New Roman" pitchFamily="18" charset="0"/>
              </a:rPr>
              <a:t>General service conventions </a:t>
            </a:r>
            <a:r>
              <a:rPr lang="en-GB" altLang="en-US" sz="1600" dirty="0">
                <a:cs typeface="Times New Roman" pitchFamily="18" charset="0"/>
              </a:rPr>
              <a:t>(cont’d)</a:t>
            </a:r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9925" y="2060848"/>
            <a:ext cx="7772400" cy="4464496"/>
          </a:xfrm>
        </p:spPr>
        <p:txBody>
          <a:bodyPr/>
          <a:lstStyle/>
          <a:p>
            <a:r>
              <a:rPr lang="en-GB" altLang="en-US" sz="2800" dirty="0">
                <a:cs typeface="Times New Roman" pitchFamily="18" charset="0"/>
              </a:rPr>
              <a:t>Silver serve food from the left</a:t>
            </a:r>
          </a:p>
          <a:p>
            <a:r>
              <a:rPr lang="en-GB" altLang="en-US" sz="2800" dirty="0">
                <a:cs typeface="Times New Roman" pitchFamily="18" charset="0"/>
              </a:rPr>
              <a:t>Serve plated foods from the right</a:t>
            </a:r>
          </a:p>
          <a:p>
            <a:r>
              <a:rPr lang="en-GB" altLang="en-US" sz="2800" dirty="0">
                <a:cs typeface="Times New Roman" pitchFamily="18" charset="0"/>
              </a:rPr>
              <a:t>Serve all beverages from the right</a:t>
            </a:r>
          </a:p>
          <a:p>
            <a:r>
              <a:rPr lang="en-GB" altLang="en-US" sz="2800" dirty="0">
                <a:cs typeface="Times New Roman" pitchFamily="18" charset="0"/>
              </a:rPr>
              <a:t>Clear from the right</a:t>
            </a:r>
          </a:p>
          <a:p>
            <a:r>
              <a:rPr lang="en-GB" altLang="en-US" sz="2800" dirty="0">
                <a:cs typeface="Times New Roman" pitchFamily="18" charset="0"/>
              </a:rPr>
              <a:t>Separate the tasks of:</a:t>
            </a:r>
          </a:p>
          <a:p>
            <a:pPr lvl="1"/>
            <a:r>
              <a:rPr lang="en-GB" altLang="en-US" dirty="0">
                <a:cs typeface="Times New Roman" pitchFamily="18" charset="0"/>
              </a:rPr>
              <a:t>serving at table</a:t>
            </a:r>
          </a:p>
          <a:p>
            <a:pPr lvl="1"/>
            <a:r>
              <a:rPr lang="en-GB" altLang="en-US" dirty="0">
                <a:cs typeface="Times New Roman" pitchFamily="18" charset="0"/>
              </a:rPr>
              <a:t>food/drink collection</a:t>
            </a:r>
          </a:p>
          <a:p>
            <a:pPr lvl="1"/>
            <a:r>
              <a:rPr lang="en-GB" altLang="en-US" dirty="0">
                <a:cs typeface="Times New Roman" pitchFamily="18" charset="0"/>
              </a:rPr>
              <a:t>sideboard/workstation clearing</a:t>
            </a:r>
          </a:p>
          <a:p>
            <a:endParaRPr lang="en-GB" altLang="en-US" dirty="0">
              <a:cs typeface="Times New Roman" pitchFamily="18" charset="0"/>
            </a:endParaRP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1213120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cs typeface="Times New Roman" pitchFamily="18" charset="0"/>
              </a:rPr>
              <a:t>Billing methods</a:t>
            </a:r>
            <a:endParaRPr lang="en-GB" altLang="en-US"/>
          </a:p>
        </p:txBody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017713"/>
            <a:ext cx="7772400" cy="4383087"/>
          </a:xfrm>
        </p:spPr>
        <p:txBody>
          <a:bodyPr/>
          <a:lstStyle/>
          <a:p>
            <a:r>
              <a:rPr lang="en-GB" altLang="en-US" sz="2800" dirty="0">
                <a:ea typeface="Arial Unicode MS" pitchFamily="34" charset="-128"/>
                <a:cs typeface="Arial Unicode MS" pitchFamily="34" charset="-128"/>
              </a:rPr>
              <a:t>Bill as check</a:t>
            </a:r>
            <a:endParaRPr lang="en-GB" altLang="en-US" sz="2800" b="1" dirty="0">
              <a:ea typeface="Arial Unicode MS" pitchFamily="34" charset="-128"/>
              <a:cs typeface="Arial Unicode MS" pitchFamily="34" charset="-128"/>
            </a:endParaRPr>
          </a:p>
          <a:p>
            <a:r>
              <a:rPr lang="en-GB" altLang="en-US" sz="2800" dirty="0">
                <a:ea typeface="Arial Unicode MS" pitchFamily="34" charset="-128"/>
                <a:cs typeface="Arial Unicode MS" pitchFamily="34" charset="-128"/>
              </a:rPr>
              <a:t>Separate bill</a:t>
            </a:r>
          </a:p>
          <a:p>
            <a:r>
              <a:rPr lang="en-GB" altLang="en-US" sz="2800" dirty="0">
                <a:ea typeface="Arial Unicode MS" pitchFamily="34" charset="-128"/>
                <a:cs typeface="Arial Unicode MS" pitchFamily="34" charset="-128"/>
              </a:rPr>
              <a:t>Bill with order</a:t>
            </a:r>
          </a:p>
          <a:p>
            <a:r>
              <a:rPr lang="en-GB" altLang="en-US" sz="2800" dirty="0">
                <a:ea typeface="Arial Unicode MS" pitchFamily="34" charset="-128"/>
                <a:cs typeface="Arial Unicode MS" pitchFamily="34" charset="-128"/>
              </a:rPr>
              <a:t>Pre-paid</a:t>
            </a:r>
          </a:p>
          <a:p>
            <a:r>
              <a:rPr lang="en-GB" altLang="en-US" sz="2800" dirty="0">
                <a:ea typeface="Arial Unicode MS" pitchFamily="34" charset="-128"/>
                <a:cs typeface="Arial Unicode MS" pitchFamily="34" charset="-128"/>
              </a:rPr>
              <a:t>Voucher</a:t>
            </a:r>
          </a:p>
          <a:p>
            <a:r>
              <a:rPr lang="en-GB" altLang="en-US" sz="2800" dirty="0">
                <a:ea typeface="Arial Unicode MS" pitchFamily="34" charset="-128"/>
                <a:cs typeface="Arial Unicode MS" pitchFamily="34" charset="-128"/>
              </a:rPr>
              <a:t>No charge</a:t>
            </a:r>
          </a:p>
          <a:p>
            <a:r>
              <a:rPr lang="en-GB" altLang="en-US" sz="2800" dirty="0">
                <a:ea typeface="Arial Unicode MS" pitchFamily="34" charset="-128"/>
                <a:cs typeface="Arial Unicode MS" pitchFamily="34" charset="-128"/>
              </a:rPr>
              <a:t>Deferred (charged to account)</a:t>
            </a:r>
            <a:endParaRPr lang="en-GB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667580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4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4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4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4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4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4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63" grpId="0" build="p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cs typeface="Times New Roman" pitchFamily="18" charset="0"/>
              </a:rPr>
              <a:t>Clearing methods</a:t>
            </a:r>
            <a:endParaRPr lang="en-GB" altLang="en-US"/>
          </a:p>
        </p:txBody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2800" dirty="0"/>
              <a:t>Four main methods:</a:t>
            </a:r>
          </a:p>
          <a:p>
            <a:pPr lvl="1"/>
            <a:r>
              <a:rPr lang="en-GB" altLang="en-US" dirty="0">
                <a:ea typeface="Arial Unicode MS" pitchFamily="34" charset="-128"/>
                <a:cs typeface="Arial Unicode MS" pitchFamily="34" charset="-128"/>
              </a:rPr>
              <a:t>Manual </a:t>
            </a:r>
          </a:p>
          <a:p>
            <a:pPr lvl="1"/>
            <a:r>
              <a:rPr lang="en-GB" altLang="en-US" dirty="0">
                <a:ea typeface="Arial Unicode MS" pitchFamily="34" charset="-128"/>
                <a:cs typeface="Arial Unicode MS" pitchFamily="34" charset="-128"/>
              </a:rPr>
              <a:t>Semi-self-clear</a:t>
            </a:r>
          </a:p>
          <a:p>
            <a:pPr lvl="1"/>
            <a:r>
              <a:rPr lang="en-GB" altLang="en-US" dirty="0">
                <a:ea typeface="Arial Unicode MS" pitchFamily="34" charset="-128"/>
                <a:cs typeface="Arial Unicode MS" pitchFamily="34" charset="-128"/>
              </a:rPr>
              <a:t>Self-clear	</a:t>
            </a:r>
          </a:p>
          <a:p>
            <a:pPr lvl="1"/>
            <a:r>
              <a:rPr lang="en-GB" altLang="en-US" dirty="0">
                <a:ea typeface="Arial Unicode MS" pitchFamily="34" charset="-128"/>
                <a:cs typeface="Arial Unicode MS" pitchFamily="34" charset="-128"/>
              </a:rPr>
              <a:t>Self-clear and strip</a:t>
            </a:r>
          </a:p>
          <a:p>
            <a:pPr lvl="1">
              <a:buFont typeface="Wingdings" pitchFamily="2" charset="2"/>
              <a:buNone/>
            </a:pPr>
            <a:endParaRPr lang="en-GB" altLang="en-US" dirty="0"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458982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Dishwashing methods</a:t>
            </a:r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2800" dirty="0">
                <a:cs typeface="Times New Roman" pitchFamily="18" charset="0"/>
              </a:rPr>
              <a:t>Manual</a:t>
            </a:r>
          </a:p>
          <a:p>
            <a:r>
              <a:rPr lang="en-GB" altLang="en-US" sz="2800" dirty="0">
                <a:cs typeface="Times New Roman" pitchFamily="18" charset="0"/>
              </a:rPr>
              <a:t>Semi-automatic</a:t>
            </a:r>
          </a:p>
          <a:p>
            <a:r>
              <a:rPr lang="en-GB" altLang="en-US" sz="2800" dirty="0">
                <a:cs typeface="Times New Roman" pitchFamily="18" charset="0"/>
              </a:rPr>
              <a:t>Automatic conveyor</a:t>
            </a:r>
          </a:p>
          <a:p>
            <a:r>
              <a:rPr lang="en-GB" altLang="en-US" sz="2800" dirty="0">
                <a:cs typeface="Times New Roman" pitchFamily="18" charset="0"/>
              </a:rPr>
              <a:t>Flight conveyor</a:t>
            </a:r>
          </a:p>
          <a:p>
            <a:r>
              <a:rPr lang="en-GB" altLang="en-US" sz="2800" dirty="0">
                <a:cs typeface="Times New Roman" pitchFamily="18" charset="0"/>
              </a:rPr>
              <a:t>Deferred wash</a:t>
            </a:r>
          </a:p>
          <a:p>
            <a:pPr>
              <a:buFont typeface="Wingdings" pitchFamily="2" charset="2"/>
              <a:buNone/>
            </a:pP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705906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cs typeface="Times New Roman" pitchFamily="18" charset="0"/>
              </a:rPr>
              <a:t>Key requirements for staff</a:t>
            </a:r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306638"/>
            <a:ext cx="7772400" cy="3825875"/>
          </a:xfrm>
        </p:spPr>
        <p:txBody>
          <a:bodyPr/>
          <a:lstStyle/>
          <a:p>
            <a:r>
              <a:rPr lang="en-GB" altLang="en-US" sz="2800" dirty="0">
                <a:cs typeface="Times New Roman" pitchFamily="18" charset="0"/>
              </a:rPr>
              <a:t>Sound product knowledge</a:t>
            </a:r>
          </a:p>
          <a:p>
            <a:r>
              <a:rPr lang="en-GB" altLang="en-US" sz="2800" dirty="0">
                <a:cs typeface="Times New Roman" pitchFamily="18" charset="0"/>
              </a:rPr>
              <a:t>Well developed interpersonal skills</a:t>
            </a:r>
          </a:p>
          <a:p>
            <a:r>
              <a:rPr lang="en-GB" altLang="en-US" sz="2800" dirty="0">
                <a:cs typeface="Times New Roman" pitchFamily="18" charset="0"/>
              </a:rPr>
              <a:t>A range of technical skills</a:t>
            </a:r>
          </a:p>
          <a:p>
            <a:r>
              <a:rPr lang="en-GB" altLang="en-US" sz="2800" dirty="0">
                <a:cs typeface="Times New Roman" pitchFamily="18" charset="0"/>
              </a:rPr>
              <a:t>An ability to work as part of a team</a:t>
            </a: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698549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4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4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4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4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7" grpId="0" build="p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cs typeface="Times New Roman" pitchFamily="18" charset="0"/>
              </a:rPr>
              <a:t>Purpose of a revenue control system</a:t>
            </a:r>
            <a:endParaRPr lang="en-GB" altLang="en-US"/>
          </a:p>
        </p:txBody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2800" dirty="0">
                <a:ea typeface="Arial Unicode MS" pitchFamily="34" charset="-128"/>
                <a:cs typeface="Arial Unicode MS" pitchFamily="34" charset="-128"/>
              </a:rPr>
              <a:t>Monitors where selling takes place</a:t>
            </a:r>
          </a:p>
          <a:p>
            <a:r>
              <a:rPr lang="en-GB" altLang="en-US" sz="2800" dirty="0">
                <a:ea typeface="Arial Unicode MS" pitchFamily="34" charset="-128"/>
                <a:cs typeface="Arial Unicode MS" pitchFamily="34" charset="-128"/>
              </a:rPr>
              <a:t>Activities include:</a:t>
            </a:r>
          </a:p>
          <a:p>
            <a:pPr lvl="1"/>
            <a:r>
              <a:rPr lang="en-GB" altLang="en-US" sz="2400" dirty="0">
                <a:cs typeface="Times New Roman" pitchFamily="18" charset="0"/>
              </a:rPr>
              <a:t>Efficient control of all food and beverage items issued</a:t>
            </a:r>
          </a:p>
          <a:p>
            <a:pPr lvl="1"/>
            <a:r>
              <a:rPr lang="en-GB" altLang="en-US" sz="2400" dirty="0">
                <a:cs typeface="Times New Roman" pitchFamily="18" charset="0"/>
              </a:rPr>
              <a:t>Reduction of pilfering and keeping wastage to a minimum</a:t>
            </a:r>
          </a:p>
          <a:p>
            <a:pPr lvl="1"/>
            <a:r>
              <a:rPr lang="en-GB" altLang="en-US" sz="2400" dirty="0">
                <a:cs typeface="Times New Roman" pitchFamily="18" charset="0"/>
              </a:rPr>
              <a:t>Ensuring bills are correct and proper payment is made and accounted for</a:t>
            </a:r>
          </a:p>
          <a:p>
            <a:pPr lvl="1"/>
            <a:r>
              <a:rPr lang="en-GB" altLang="en-US" sz="2400" dirty="0">
                <a:cs typeface="Times New Roman" pitchFamily="18" charset="0"/>
              </a:rPr>
              <a:t>Provision of management information</a:t>
            </a:r>
            <a:endParaRPr lang="en-GB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319784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7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7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7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7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7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7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35" grpId="0" build="p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cs typeface="Times New Roman" pitchFamily="18" charset="0"/>
              </a:rPr>
              <a:t>Systems for revenue control</a:t>
            </a:r>
            <a:endParaRPr lang="en-GB" altLang="en-US"/>
          </a:p>
        </p:txBody>
      </p:sp>
      <p:sp>
        <p:nvSpPr>
          <p:cNvPr id="198659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2800" dirty="0"/>
              <a:t>M</a:t>
            </a:r>
            <a:r>
              <a:rPr lang="en-GB" altLang="en-US" sz="2800" dirty="0">
                <a:ea typeface="Arial Unicode MS" pitchFamily="34" charset="-128"/>
                <a:cs typeface="Arial Unicode MS" pitchFamily="34" charset="-128"/>
              </a:rPr>
              <a:t>anual systems</a:t>
            </a:r>
          </a:p>
          <a:p>
            <a:r>
              <a:rPr lang="en-GB" altLang="en-US" sz="2800" dirty="0">
                <a:ea typeface="Arial Unicode MS" pitchFamily="34" charset="-128"/>
                <a:cs typeface="Arial Unicode MS" pitchFamily="34" charset="-128"/>
              </a:rPr>
              <a:t>Pre-checking system</a:t>
            </a:r>
          </a:p>
          <a:p>
            <a:r>
              <a:rPr lang="en-GB" altLang="en-US" sz="2800" dirty="0">
                <a:ea typeface="Arial Unicode MS" pitchFamily="34" charset="-128"/>
                <a:cs typeface="Arial Unicode MS" pitchFamily="34" charset="-128"/>
              </a:rPr>
              <a:t>Electronic cash registers</a:t>
            </a:r>
          </a:p>
          <a:p>
            <a:r>
              <a:rPr lang="en-GB" altLang="en-US" sz="2800" dirty="0">
                <a:ea typeface="Arial Unicode MS" pitchFamily="34" charset="-128"/>
                <a:cs typeface="Arial Unicode MS" pitchFamily="34" charset="-128"/>
              </a:rPr>
              <a:t>Electronic point of sale (EPOS) control systems</a:t>
            </a:r>
          </a:p>
          <a:p>
            <a:r>
              <a:rPr lang="en-GB" altLang="en-US" sz="2800" dirty="0">
                <a:ea typeface="Arial Unicode MS" pitchFamily="34" charset="-128"/>
                <a:cs typeface="Arial Unicode MS" pitchFamily="34" charset="-128"/>
              </a:rPr>
              <a:t>Computerised systems</a:t>
            </a:r>
          </a:p>
          <a:p>
            <a:r>
              <a:rPr lang="en-GB" sz="2800" dirty="0"/>
              <a:t>Smartphone app (sometimes referred to as Pin on Glass (</a:t>
            </a:r>
            <a:r>
              <a:rPr lang="en-GB" sz="2800" dirty="0" err="1"/>
              <a:t>PoG</a:t>
            </a:r>
            <a:r>
              <a:rPr lang="en-GB" sz="2800" dirty="0"/>
              <a:t>)</a:t>
            </a:r>
          </a:p>
          <a:p>
            <a:r>
              <a:rPr lang="en-GB" altLang="en-US" sz="2800" dirty="0">
                <a:ea typeface="Arial Unicode MS" pitchFamily="34" charset="-128"/>
                <a:cs typeface="Arial Unicode MS" pitchFamily="34" charset="-128"/>
              </a:rPr>
              <a:t>Satellite stations</a:t>
            </a:r>
            <a:endParaRPr lang="en-GB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9456979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cs typeface="Times New Roman" pitchFamily="18" charset="0"/>
              </a:rPr>
              <a:t>Performance measures</a:t>
            </a:r>
            <a:r>
              <a:rPr lang="en-GB" altLang="en-US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2800" dirty="0">
                <a:ea typeface="Arial Unicode MS" pitchFamily="34" charset="-128"/>
                <a:cs typeface="Arial Unicode MS" pitchFamily="34" charset="-128"/>
              </a:rPr>
              <a:t>Information collected during the revenue control phase includes:</a:t>
            </a:r>
          </a:p>
          <a:p>
            <a:pPr lvl="1">
              <a:lnSpc>
                <a:spcPct val="90000"/>
              </a:lnSpc>
            </a:pPr>
            <a:r>
              <a:rPr lang="en-GB" altLang="en-US" dirty="0">
                <a:ea typeface="Arial Unicode MS" pitchFamily="34" charset="-128"/>
                <a:cs typeface="Arial Unicode MS" pitchFamily="34" charset="-128"/>
              </a:rPr>
              <a:t>Sales mix</a:t>
            </a:r>
          </a:p>
          <a:p>
            <a:pPr lvl="1">
              <a:lnSpc>
                <a:spcPct val="90000"/>
              </a:lnSpc>
            </a:pPr>
            <a:r>
              <a:rPr lang="en-GB" altLang="en-US" dirty="0">
                <a:ea typeface="Arial Unicode MS" pitchFamily="34" charset="-128"/>
                <a:cs typeface="Arial Unicode MS" pitchFamily="34" charset="-128"/>
              </a:rPr>
              <a:t>Gross profit</a:t>
            </a:r>
          </a:p>
          <a:p>
            <a:pPr lvl="1">
              <a:lnSpc>
                <a:spcPct val="90000"/>
              </a:lnSpc>
            </a:pPr>
            <a:r>
              <a:rPr lang="en-GB" altLang="en-US" dirty="0">
                <a:ea typeface="Arial Unicode MS" pitchFamily="34" charset="-128"/>
                <a:cs typeface="Arial Unicode MS" pitchFamily="34" charset="-128"/>
              </a:rPr>
              <a:t>Cost percentages</a:t>
            </a:r>
          </a:p>
          <a:p>
            <a:pPr lvl="1">
              <a:lnSpc>
                <a:spcPct val="90000"/>
              </a:lnSpc>
            </a:pPr>
            <a:r>
              <a:rPr lang="en-GB" altLang="en-US" dirty="0">
                <a:ea typeface="Arial Unicode MS" pitchFamily="34" charset="-128"/>
                <a:cs typeface="Arial Unicode MS" pitchFamily="34" charset="-128"/>
              </a:rPr>
              <a:t>Seat turnover</a:t>
            </a:r>
          </a:p>
          <a:p>
            <a:pPr lvl="1">
              <a:lnSpc>
                <a:spcPct val="90000"/>
              </a:lnSpc>
            </a:pPr>
            <a:r>
              <a:rPr lang="en-GB" altLang="en-US" dirty="0">
                <a:ea typeface="Arial Unicode MS" pitchFamily="34" charset="-128"/>
                <a:cs typeface="Arial Unicode MS" pitchFamily="34" charset="-128"/>
              </a:rPr>
              <a:t>Sales per staff member</a:t>
            </a:r>
          </a:p>
          <a:p>
            <a:pPr lvl="1">
              <a:lnSpc>
                <a:spcPct val="90000"/>
              </a:lnSpc>
            </a:pPr>
            <a:r>
              <a:rPr lang="en-GB" altLang="en-US" dirty="0">
                <a:ea typeface="Arial Unicode MS" pitchFamily="34" charset="-128"/>
                <a:cs typeface="Arial Unicode MS" pitchFamily="34" charset="-128"/>
              </a:rPr>
              <a:t>Sales per seat and sales per area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altLang="en-US" sz="1600" dirty="0">
                <a:ea typeface="Arial Unicode MS" pitchFamily="34" charset="-128"/>
              </a:rPr>
              <a:t>Formulae and explanations of these performance measures is detailed in Appendix A </a:t>
            </a:r>
            <a:r>
              <a:rPr lang="en-GB" altLang="en-US" sz="1600" i="1" dirty="0">
                <a:ea typeface="Arial Unicode MS" pitchFamily="34" charset="-128"/>
              </a:rPr>
              <a:t>Food and Beverage Management</a:t>
            </a:r>
            <a:r>
              <a:rPr lang="en-GB" altLang="en-US" sz="1600" dirty="0">
                <a:ea typeface="Arial Unicode MS" pitchFamily="34" charset="-128"/>
              </a:rPr>
              <a:t> 5</a:t>
            </a:r>
            <a:r>
              <a:rPr lang="en-GB" altLang="en-US" sz="1600" baseline="30000" dirty="0">
                <a:ea typeface="Arial Unicode MS" pitchFamily="34" charset="-128"/>
              </a:rPr>
              <a:t>th</a:t>
            </a:r>
            <a:r>
              <a:rPr lang="en-GB" altLang="en-US" sz="1600" dirty="0">
                <a:ea typeface="Arial Unicode MS" pitchFamily="34" charset="-128"/>
              </a:rPr>
              <a:t> edition, Cousins et. Al, 2019, Goodfellow Publishers.</a:t>
            </a:r>
            <a:endParaRPr lang="en-GB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7185830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4F535-2C5B-4667-AB10-5779E7876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Tipping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D5F47E-C95C-4E59-B4FF-1282D0E4BD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Tipping for service varies across different cultures, for example:</a:t>
            </a:r>
          </a:p>
          <a:p>
            <a:pPr lvl="1"/>
            <a:r>
              <a:rPr lang="en-GB" sz="2400" dirty="0"/>
              <a:t>UK - tipping practice not formalised, with an average of 10-15% added to the bill as ‘discretionary’ </a:t>
            </a:r>
          </a:p>
          <a:p>
            <a:pPr lvl="1"/>
            <a:r>
              <a:rPr lang="en-GB" sz="2400" dirty="0"/>
              <a:t>USA - normal for customers to add 18%-20% of the total bill </a:t>
            </a:r>
          </a:p>
          <a:p>
            <a:pPr lvl="1"/>
            <a:r>
              <a:rPr lang="en-GB" sz="2400" dirty="0"/>
              <a:t>In Japanese dining culture it is seen as impolite to leave a tip</a:t>
            </a:r>
          </a:p>
          <a:p>
            <a:pPr lvl="1"/>
            <a:r>
              <a:rPr lang="en-GB" sz="2400" dirty="0"/>
              <a:t>France and Australia tend to include a charge for the service within the listed prices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65377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44619-09DD-45E0-9545-C061E5492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Tipping in the UK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2179D-5EDF-4988-9F3A-ADB68093D6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/>
              <a:t>No legal obligation to pay tips to the staff - some employers do not</a:t>
            </a:r>
          </a:p>
          <a:p>
            <a:r>
              <a:rPr lang="en-GB" sz="2400" dirty="0"/>
              <a:t>Cannot be used to make up an employee’s pay to meet the National Minimum Wage.</a:t>
            </a:r>
          </a:p>
          <a:p>
            <a:r>
              <a:rPr lang="en-GB" sz="2400" dirty="0"/>
              <a:t>UK Government has produced a Code of Best Practice for business owners</a:t>
            </a:r>
          </a:p>
          <a:p>
            <a:r>
              <a:rPr lang="en-GB" sz="2400" dirty="0"/>
              <a:t>‘</a:t>
            </a:r>
            <a:r>
              <a:rPr lang="en-GB" sz="2400" dirty="0" err="1"/>
              <a:t>Tronc</a:t>
            </a:r>
            <a:r>
              <a:rPr lang="en-GB" sz="2400" dirty="0"/>
              <a:t>’ system often used to manage the way tips are distributed</a:t>
            </a:r>
          </a:p>
          <a:p>
            <a:r>
              <a:rPr lang="en-GB" sz="2400" dirty="0"/>
              <a:t>Tips are taxable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22565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Example malpractices</a:t>
            </a:r>
          </a:p>
        </p:txBody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2800" dirty="0">
                <a:cs typeface="Times New Roman" pitchFamily="18" charset="0"/>
              </a:rPr>
              <a:t>Dilution of liquor</a:t>
            </a:r>
          </a:p>
          <a:p>
            <a:pPr>
              <a:lnSpc>
                <a:spcPct val="90000"/>
              </a:lnSpc>
            </a:pPr>
            <a:r>
              <a:rPr lang="en-GB" altLang="en-US" sz="2800" dirty="0">
                <a:cs typeface="Times New Roman" pitchFamily="18" charset="0"/>
              </a:rPr>
              <a:t>Short measures</a:t>
            </a:r>
          </a:p>
          <a:p>
            <a:pPr>
              <a:lnSpc>
                <a:spcPct val="90000"/>
              </a:lnSpc>
            </a:pPr>
            <a:r>
              <a:rPr lang="en-GB" altLang="en-US" sz="2800" dirty="0">
                <a:cs typeface="Times New Roman" pitchFamily="18" charset="0"/>
              </a:rPr>
              <a:t>Overcharging of customers</a:t>
            </a:r>
          </a:p>
          <a:p>
            <a:pPr>
              <a:lnSpc>
                <a:spcPct val="90000"/>
              </a:lnSpc>
            </a:pPr>
            <a:r>
              <a:rPr lang="en-GB" altLang="en-US" sz="2800" dirty="0">
                <a:cs typeface="Times New Roman" pitchFamily="18" charset="0"/>
              </a:rPr>
              <a:t>Undercharging of friends</a:t>
            </a:r>
          </a:p>
          <a:p>
            <a:pPr>
              <a:lnSpc>
                <a:spcPct val="90000"/>
              </a:lnSpc>
            </a:pPr>
            <a:r>
              <a:rPr lang="en-GB" altLang="en-US" sz="2800" dirty="0">
                <a:cs typeface="Times New Roman" pitchFamily="18" charset="0"/>
              </a:rPr>
              <a:t>Management pilferage</a:t>
            </a:r>
          </a:p>
          <a:p>
            <a:pPr>
              <a:lnSpc>
                <a:spcPct val="90000"/>
              </a:lnSpc>
            </a:pPr>
            <a:r>
              <a:rPr lang="en-GB" altLang="en-US" sz="2800" dirty="0">
                <a:cs typeface="Times New Roman" pitchFamily="18" charset="0"/>
              </a:rPr>
              <a:t>Kickbacks to managers</a:t>
            </a:r>
          </a:p>
          <a:p>
            <a:pPr>
              <a:lnSpc>
                <a:spcPct val="90000"/>
              </a:lnSpc>
            </a:pPr>
            <a:r>
              <a:rPr lang="en-GB" altLang="en-US" sz="2800" dirty="0">
                <a:cs typeface="Times New Roman" pitchFamily="18" charset="0"/>
              </a:rPr>
              <a:t>Cash registers taken off line</a:t>
            </a:r>
          </a:p>
          <a:p>
            <a:pPr>
              <a:lnSpc>
                <a:spcPct val="90000"/>
              </a:lnSpc>
            </a:pPr>
            <a:r>
              <a:rPr lang="en-GB" altLang="en-US" sz="2800" dirty="0">
                <a:cs typeface="Times New Roman" pitchFamily="18" charset="0"/>
              </a:rPr>
              <a:t>Utilising differentiated gross profit percentages</a:t>
            </a:r>
            <a:endParaRPr lang="en-GB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196903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0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0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0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0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0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0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0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0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0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0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07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07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0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0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07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07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07" grpId="0" build="p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81C572AF-CA61-494B-A7C5-62FD113134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8496943" cy="636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446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cs typeface="Times New Roman" pitchFamily="18" charset="0"/>
              </a:rPr>
              <a:t>Food and beverage service</a:t>
            </a:r>
            <a:r>
              <a:rPr lang="en-GB" altLang="en-US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/>
            <a:r>
              <a:rPr lang="en-GB" altLang="en-US" sz="2800" dirty="0">
                <a:cs typeface="Times New Roman" pitchFamily="18" charset="0"/>
              </a:rPr>
              <a:t>Consists of two separate sub-systems operating at the same time</a:t>
            </a:r>
          </a:p>
          <a:p>
            <a:pPr marL="914400" lvl="1" indent="-457200">
              <a:buFontTx/>
              <a:buAutoNum type="arabicPeriod"/>
            </a:pPr>
            <a:r>
              <a:rPr lang="en-GB" altLang="en-US" dirty="0">
                <a:cs typeface="Times New Roman" pitchFamily="18" charset="0"/>
              </a:rPr>
              <a:t>The</a:t>
            </a:r>
            <a:r>
              <a:rPr lang="en-GB" altLang="en-US" i="1" dirty="0">
                <a:cs typeface="Times New Roman" pitchFamily="18" charset="0"/>
              </a:rPr>
              <a:t> service sequence</a:t>
            </a:r>
          </a:p>
          <a:p>
            <a:pPr marL="1314450" lvl="3" indent="0">
              <a:buNone/>
            </a:pPr>
            <a:r>
              <a:rPr lang="en-GB" altLang="en-US" sz="2400" dirty="0">
                <a:cs typeface="Times New Roman" pitchFamily="18" charset="0"/>
              </a:rPr>
              <a:t>Delivery of the food and beverages to the customer</a:t>
            </a:r>
          </a:p>
          <a:p>
            <a:pPr marL="914400" lvl="1" indent="-457200">
              <a:buFontTx/>
              <a:buAutoNum type="arabicPeriod"/>
            </a:pPr>
            <a:r>
              <a:rPr lang="en-GB" altLang="en-US" dirty="0">
                <a:cs typeface="Times New Roman" pitchFamily="18" charset="0"/>
              </a:rPr>
              <a:t>The</a:t>
            </a:r>
            <a:r>
              <a:rPr lang="en-GB" altLang="en-US" i="1" dirty="0">
                <a:cs typeface="Times New Roman" pitchFamily="18" charset="0"/>
              </a:rPr>
              <a:t> customer process</a:t>
            </a:r>
          </a:p>
          <a:p>
            <a:pPr marL="1314450" lvl="3" indent="0">
              <a:buNone/>
            </a:pPr>
            <a:r>
              <a:rPr lang="en-GB" altLang="en-US" sz="2400" dirty="0">
                <a:cs typeface="Times New Roman" pitchFamily="18" charset="0"/>
              </a:rPr>
              <a:t>The experience the customer undertakes</a:t>
            </a:r>
          </a:p>
        </p:txBody>
      </p:sp>
    </p:spTree>
    <p:extLst>
      <p:ext uri="{BB962C8B-B14F-4D97-AF65-F5344CB8AC3E}">
        <p14:creationId xmlns:p14="http://schemas.microsoft.com/office/powerpoint/2010/main" val="1750883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5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5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5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5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5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5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5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5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cs typeface="Times New Roman" pitchFamily="18" charset="0"/>
              </a:rPr>
              <a:t>The </a:t>
            </a:r>
            <a:r>
              <a:rPr lang="en-GB" altLang="en-US" i="1" dirty="0">
                <a:cs typeface="Times New Roman" pitchFamily="18" charset="0"/>
              </a:rPr>
              <a:t>service sequence</a:t>
            </a:r>
            <a:r>
              <a:rPr lang="en-GB" altLang="en-US" i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743200"/>
            <a:ext cx="4108450" cy="3619500"/>
          </a:xfrm>
        </p:spPr>
        <p:txBody>
          <a:bodyPr/>
          <a:lstStyle/>
          <a:p>
            <a:pPr marL="533400" indent="-533400">
              <a:buFontTx/>
              <a:buAutoNum type="arabicPeriod"/>
            </a:pPr>
            <a:r>
              <a:rPr lang="en-GB" altLang="en-US" sz="2400" dirty="0">
                <a:cs typeface="Times New Roman" pitchFamily="18" charset="0"/>
              </a:rPr>
              <a:t>Preparation for service</a:t>
            </a:r>
          </a:p>
          <a:p>
            <a:pPr marL="533400" indent="-533400">
              <a:buFontTx/>
              <a:buAutoNum type="arabicPeriod"/>
            </a:pPr>
            <a:r>
              <a:rPr lang="en-GB" altLang="en-US" sz="2400" dirty="0">
                <a:cs typeface="Times New Roman" pitchFamily="18" charset="0"/>
              </a:rPr>
              <a:t>Taking bookings</a:t>
            </a:r>
          </a:p>
          <a:p>
            <a:pPr marL="533400" indent="-533400">
              <a:buFontTx/>
              <a:buAutoNum type="arabicPeriod"/>
            </a:pPr>
            <a:r>
              <a:rPr lang="en-GB" altLang="en-US" sz="2400" dirty="0">
                <a:cs typeface="Times New Roman" pitchFamily="18" charset="0"/>
              </a:rPr>
              <a:t>Greeting, seating/directing</a:t>
            </a:r>
          </a:p>
          <a:p>
            <a:pPr marL="533400" indent="-533400">
              <a:buFontTx/>
              <a:buAutoNum type="arabicPeriod"/>
            </a:pPr>
            <a:r>
              <a:rPr lang="en-GB" altLang="en-US" sz="2400" dirty="0">
                <a:cs typeface="Times New Roman" pitchFamily="18" charset="0"/>
              </a:rPr>
              <a:t>Taking food and beverage orders</a:t>
            </a:r>
          </a:p>
          <a:p>
            <a:pPr marL="533400" indent="-533400">
              <a:buFontTx/>
              <a:buAutoNum type="arabicPeriod"/>
            </a:pPr>
            <a:r>
              <a:rPr lang="en-GB" altLang="en-US" sz="2400" dirty="0">
                <a:cs typeface="Times New Roman" pitchFamily="18" charset="0"/>
              </a:rPr>
              <a:t>Serving of food</a:t>
            </a:r>
          </a:p>
          <a:p>
            <a:pPr marL="533400" indent="-533400">
              <a:buFontTx/>
              <a:buAutoNum type="arabicPeriod"/>
            </a:pPr>
            <a:r>
              <a:rPr lang="en-GB" altLang="en-US" sz="2400" dirty="0">
                <a:cs typeface="Times New Roman" pitchFamily="18" charset="0"/>
              </a:rPr>
              <a:t>Serving beverages</a:t>
            </a:r>
            <a:r>
              <a:rPr lang="en-GB" altLang="en-US" dirty="0"/>
              <a:t> </a:t>
            </a:r>
          </a:p>
        </p:txBody>
      </p:sp>
      <p:sp>
        <p:nvSpPr>
          <p:cNvPr id="15667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953000" y="2819400"/>
            <a:ext cx="3808413" cy="2819400"/>
          </a:xfrm>
        </p:spPr>
        <p:txBody>
          <a:bodyPr/>
          <a:lstStyle/>
          <a:p>
            <a:pPr marL="533400" indent="-533400">
              <a:buClr>
                <a:schemeClr val="tx1"/>
              </a:buClr>
              <a:buFontTx/>
              <a:buAutoNum type="arabicPeriod" startAt="7"/>
            </a:pPr>
            <a:r>
              <a:rPr lang="en-GB" altLang="en-US" sz="2400" dirty="0"/>
              <a:t>C</a:t>
            </a:r>
            <a:r>
              <a:rPr lang="en-GB" altLang="en-US" sz="2400" dirty="0">
                <a:cs typeface="Times New Roman" pitchFamily="18" charset="0"/>
              </a:rPr>
              <a:t>learing during service</a:t>
            </a:r>
          </a:p>
          <a:p>
            <a:pPr marL="533400" indent="-533400">
              <a:buClr>
                <a:schemeClr val="tx1"/>
              </a:buClr>
              <a:buFontTx/>
              <a:buAutoNum type="arabicPeriod" startAt="7"/>
            </a:pPr>
            <a:r>
              <a:rPr lang="en-GB" altLang="en-US" sz="2400" dirty="0">
                <a:cs typeface="Times New Roman" pitchFamily="18" charset="0"/>
              </a:rPr>
              <a:t>Billing</a:t>
            </a:r>
          </a:p>
          <a:p>
            <a:pPr marL="533400" indent="-533400">
              <a:buClr>
                <a:schemeClr val="tx1"/>
              </a:buClr>
              <a:buFontTx/>
              <a:buAutoNum type="arabicPeriod" startAt="7"/>
            </a:pPr>
            <a:r>
              <a:rPr lang="en-GB" altLang="en-US" sz="2400" dirty="0">
                <a:cs typeface="Times New Roman" pitchFamily="18" charset="0"/>
              </a:rPr>
              <a:t>Dealing with payments</a:t>
            </a:r>
          </a:p>
          <a:p>
            <a:pPr marL="533400" indent="-533400">
              <a:buClr>
                <a:schemeClr val="tx1"/>
              </a:buClr>
              <a:buFontTx/>
              <a:buAutoNum type="arabicPeriod" startAt="7"/>
            </a:pPr>
            <a:r>
              <a:rPr lang="en-GB" altLang="en-US" sz="2400" dirty="0">
                <a:cs typeface="Times New Roman" pitchFamily="18" charset="0"/>
              </a:rPr>
              <a:t>Dishwashing</a:t>
            </a:r>
          </a:p>
          <a:p>
            <a:pPr marL="533400" indent="-533400">
              <a:buClr>
                <a:schemeClr val="tx1"/>
              </a:buClr>
              <a:buFontTx/>
              <a:buAutoNum type="arabicPeriod" startAt="7"/>
            </a:pPr>
            <a:r>
              <a:rPr lang="en-GB" altLang="en-US" sz="2400" dirty="0">
                <a:cs typeface="Times New Roman" pitchFamily="18" charset="0"/>
              </a:rPr>
              <a:t>Clearing following service</a:t>
            </a:r>
            <a:endParaRPr lang="en-GB" altLang="en-US" sz="2400" dirty="0"/>
          </a:p>
        </p:txBody>
      </p:sp>
      <p:sp>
        <p:nvSpPr>
          <p:cNvPr id="156677" name="Text Box 5"/>
          <p:cNvSpPr txBox="1">
            <a:spLocks noChangeArrowheads="1"/>
          </p:cNvSpPr>
          <p:nvPr/>
        </p:nvSpPr>
        <p:spPr bwMode="auto">
          <a:xfrm>
            <a:off x="2438400" y="2057400"/>
            <a:ext cx="34862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 sz="2800" dirty="0">
                <a:latin typeface="+mn-lt"/>
              </a:rPr>
              <a:t>Eleven or more stages:</a:t>
            </a:r>
          </a:p>
        </p:txBody>
      </p:sp>
    </p:spTree>
    <p:extLst>
      <p:ext uri="{BB962C8B-B14F-4D97-AF65-F5344CB8AC3E}">
        <p14:creationId xmlns:p14="http://schemas.microsoft.com/office/powerpoint/2010/main" val="1692658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cs typeface="Times New Roman" pitchFamily="18" charset="0"/>
              </a:rPr>
              <a:t>The </a:t>
            </a:r>
            <a:r>
              <a:rPr lang="en-GB" altLang="en-US" i="1" dirty="0">
                <a:cs typeface="Times New Roman" pitchFamily="18" charset="0"/>
              </a:rPr>
              <a:t>customer process</a:t>
            </a:r>
            <a:r>
              <a:rPr lang="en-GB" altLang="en-US" i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844824"/>
            <a:ext cx="8208912" cy="4114800"/>
          </a:xfrm>
        </p:spPr>
        <p:txBody>
          <a:bodyPr/>
          <a:lstStyle/>
          <a:p>
            <a:r>
              <a:rPr lang="en-GB" altLang="en-US" sz="2800" dirty="0"/>
              <a:t>T</a:t>
            </a:r>
            <a:r>
              <a:rPr lang="en-GB" altLang="en-US" sz="2800" dirty="0">
                <a:cs typeface="Times New Roman" pitchFamily="18" charset="0"/>
              </a:rPr>
              <a:t>he customer is required to undertake or observe certain requirements</a:t>
            </a:r>
          </a:p>
          <a:p>
            <a:r>
              <a:rPr lang="en-GB" altLang="en-US" sz="2800" dirty="0">
                <a:cs typeface="Times New Roman" pitchFamily="18" charset="0"/>
              </a:rPr>
              <a:t>For example:</a:t>
            </a:r>
          </a:p>
          <a:p>
            <a:pPr lvl="1"/>
            <a:r>
              <a:rPr lang="en-GB" altLang="en-US" sz="2400" dirty="0">
                <a:cs typeface="Times New Roman" pitchFamily="18" charset="0"/>
              </a:rPr>
              <a:t>Enterers the food service area</a:t>
            </a:r>
          </a:p>
          <a:p>
            <a:pPr lvl="1"/>
            <a:r>
              <a:rPr lang="en-GB" altLang="en-US" sz="2400" dirty="0">
                <a:cs typeface="Times New Roman" pitchFamily="18" charset="0"/>
              </a:rPr>
              <a:t>Orders or selects choice</a:t>
            </a:r>
          </a:p>
          <a:p>
            <a:pPr lvl="1"/>
            <a:r>
              <a:rPr lang="en-GB" altLang="en-US" sz="2400" dirty="0">
                <a:cs typeface="Times New Roman" pitchFamily="18" charset="0"/>
              </a:rPr>
              <a:t>Served (may pay either at this point or later)</a:t>
            </a:r>
          </a:p>
          <a:p>
            <a:pPr lvl="1"/>
            <a:r>
              <a:rPr lang="en-GB" altLang="en-US" sz="2400" dirty="0">
                <a:cs typeface="Times New Roman" pitchFamily="18" charset="0"/>
              </a:rPr>
              <a:t>Food and beverages are then consumed, customer leaves and area is cleared</a:t>
            </a:r>
            <a:endParaRPr lang="en-GB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440627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7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7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7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7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9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cs typeface="Times New Roman" pitchFamily="18" charset="0"/>
              </a:rPr>
              <a:t>Categorising service methods</a:t>
            </a:r>
            <a:r>
              <a:rPr lang="en-GB" altLang="en-US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58723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2800" dirty="0">
                <a:cs typeface="Times New Roman" pitchFamily="18" charset="0"/>
              </a:rPr>
              <a:t>From a </a:t>
            </a:r>
            <a:r>
              <a:rPr lang="en-GB" altLang="en-US" sz="2800" i="1" dirty="0">
                <a:cs typeface="Times New Roman" pitchFamily="18" charset="0"/>
              </a:rPr>
              <a:t>customer process </a:t>
            </a:r>
            <a:r>
              <a:rPr lang="en-GB" altLang="en-US" sz="2800" dirty="0">
                <a:cs typeface="Times New Roman" pitchFamily="18" charset="0"/>
              </a:rPr>
              <a:t>perspective, five basic types of </a:t>
            </a:r>
            <a:r>
              <a:rPr lang="en-GB" altLang="en-US" sz="2800" i="1" dirty="0">
                <a:cs typeface="Times New Roman" pitchFamily="18" charset="0"/>
              </a:rPr>
              <a:t>customer process </a:t>
            </a:r>
            <a:r>
              <a:rPr lang="en-GB" altLang="en-US" sz="2800" dirty="0">
                <a:cs typeface="Times New Roman" pitchFamily="18" charset="0"/>
              </a:rPr>
              <a:t>can be identified</a:t>
            </a:r>
            <a:r>
              <a:rPr lang="en-GB" altLang="en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10510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Five basic </a:t>
            </a:r>
            <a:r>
              <a:rPr lang="en-GB" altLang="en-US" i="1" dirty="0"/>
              <a:t>customer processes</a:t>
            </a:r>
            <a:endParaRPr lang="en-US" altLang="en-US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504" y="2276872"/>
            <a:ext cx="8945461" cy="373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7115202"/>
      </p:ext>
    </p:extLst>
  </p:cSld>
  <p:clrMapOvr>
    <a:masterClrMapping/>
  </p:clrMapOvr>
</p:sld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Designs\Blends.pot</Template>
  <TotalTime>425</TotalTime>
  <Words>1622</Words>
  <Application>Microsoft Office PowerPoint</Application>
  <PresentationFormat>On-screen Show (4:3)</PresentationFormat>
  <Paragraphs>299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3" baseType="lpstr">
      <vt:lpstr>Arial</vt:lpstr>
      <vt:lpstr>Courier New</vt:lpstr>
      <vt:lpstr>Gill Sans MT</vt:lpstr>
      <vt:lpstr>Tahoma</vt:lpstr>
      <vt:lpstr>Times New Roman</vt:lpstr>
      <vt:lpstr>Wingdings</vt:lpstr>
      <vt:lpstr>Blends</vt:lpstr>
      <vt:lpstr>Food and Beverage Management fifth edition</vt:lpstr>
      <vt:lpstr>PowerPoint Presentation</vt:lpstr>
      <vt:lpstr>Chapter 7 covers:</vt:lpstr>
      <vt:lpstr>Key requirements for staff</vt:lpstr>
      <vt:lpstr>Food and beverage service </vt:lpstr>
      <vt:lpstr>The service sequence </vt:lpstr>
      <vt:lpstr>The customer process </vt:lpstr>
      <vt:lpstr>Categorising service methods </vt:lpstr>
      <vt:lpstr>Five basic customer processes</vt:lpstr>
      <vt:lpstr>The five service method groups</vt:lpstr>
      <vt:lpstr>Changing service methods</vt:lpstr>
      <vt:lpstr>Providing customer service </vt:lpstr>
      <vt:lpstr>Level of service : standards of service </vt:lpstr>
      <vt:lpstr>Ensuring customer service</vt:lpstr>
      <vt:lpstr>Customer service vs resource productivity</vt:lpstr>
      <vt:lpstr>Maintain good interpersonal relationships </vt:lpstr>
      <vt:lpstr>Maintaining good customer relations</vt:lpstr>
      <vt:lpstr>Symptoms of poor customer relations</vt:lpstr>
      <vt:lpstr>Important to ensure:</vt:lpstr>
      <vt:lpstr>Procedures are required for:</vt:lpstr>
      <vt:lpstr>Managing volume</vt:lpstr>
      <vt:lpstr>Seating consumption times</vt:lpstr>
      <vt:lpstr>Increasing throughput</vt:lpstr>
      <vt:lpstr>Queue considerations</vt:lpstr>
      <vt:lpstr>Service conventions </vt:lpstr>
      <vt:lpstr>General service conventions </vt:lpstr>
      <vt:lpstr>Booking information </vt:lpstr>
      <vt:lpstr>Larger party bookings </vt:lpstr>
      <vt:lpstr>Preparing for service conventions</vt:lpstr>
      <vt:lpstr>Order taking methods</vt:lpstr>
      <vt:lpstr>Order taking conventions </vt:lpstr>
      <vt:lpstr>Taking or receiving customer orders</vt:lpstr>
      <vt:lpstr>Essential knowledge</vt:lpstr>
      <vt:lpstr>Additional requirements </vt:lpstr>
      <vt:lpstr>General service conventions </vt:lpstr>
      <vt:lpstr>General service conventions (cont’d)</vt:lpstr>
      <vt:lpstr>Billing methods</vt:lpstr>
      <vt:lpstr>Clearing methods</vt:lpstr>
      <vt:lpstr>Dishwashing methods</vt:lpstr>
      <vt:lpstr>Purpose of a revenue control system</vt:lpstr>
      <vt:lpstr>Systems for revenue control</vt:lpstr>
      <vt:lpstr>Performance measures </vt:lpstr>
      <vt:lpstr>Tipping </vt:lpstr>
      <vt:lpstr>Tipping in the UK</vt:lpstr>
      <vt:lpstr>Example malpractices</vt:lpstr>
      <vt:lpstr>PowerPoint Presentation</vt:lpstr>
    </vt:vector>
  </TitlesOfParts>
  <Company>The Food and Beverage Training Company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Food and Beverage Managment 5th Edition 2019</dc:title>
  <dc:subject>Chapter 7 Food and Beverage Service</dc:subject>
  <dc:creator>John Cousins The Food and Beverage Training Company</dc:creator>
  <cp:keywords>Chapter 7 Food and Beverage Service</cp:keywords>
  <dc:description>This presentation is copyright.  Any use or adaptions must always include proper acknowledgement of the source.</dc:description>
  <cp:lastModifiedBy>John Cousins</cp:lastModifiedBy>
  <cp:revision>79</cp:revision>
  <dcterms:created xsi:type="dcterms:W3CDTF">2011-08-30T14:41:49Z</dcterms:created>
  <dcterms:modified xsi:type="dcterms:W3CDTF">2019-04-17T11:32:58Z</dcterms:modified>
  <cp:category>This presentation is copyright.  Source must always be acknowledged.</cp:category>
</cp:coreProperties>
</file>