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56" r:id="rId2"/>
    <p:sldId id="285" r:id="rId3"/>
    <p:sldId id="275" r:id="rId4"/>
    <p:sldId id="265" r:id="rId5"/>
    <p:sldId id="280" r:id="rId6"/>
    <p:sldId id="287" r:id="rId7"/>
    <p:sldId id="286" r:id="rId8"/>
    <p:sldId id="272" r:id="rId9"/>
    <p:sldId id="260" r:id="rId10"/>
    <p:sldId id="270" r:id="rId11"/>
    <p:sldId id="261" r:id="rId12"/>
    <p:sldId id="262" r:id="rId13"/>
    <p:sldId id="277" r:id="rId14"/>
    <p:sldId id="278" r:id="rId15"/>
    <p:sldId id="263" r:id="rId16"/>
    <p:sldId id="288" r:id="rId17"/>
    <p:sldId id="281" r:id="rId18"/>
    <p:sldId id="282" r:id="rId19"/>
  </p:sldIdLst>
  <p:sldSz cx="9144000" cy="6858000" type="screen4x3"/>
  <p:notesSz cx="6858000" cy="9296400"/>
  <p:defaultTextStyle>
    <a:defPPr>
      <a:defRPr lang="en-US"/>
    </a:defPPr>
    <a:lvl1pPr algn="l" rtl="0" eaLnBrk="0" fontAlgn="base" hangingPunct="0">
      <a:spcBef>
        <a:spcPct val="0"/>
      </a:spcBef>
      <a:spcAft>
        <a:spcPct val="0"/>
      </a:spcAft>
      <a:defRPr kern="1200">
        <a:solidFill>
          <a:schemeClr val="tx1"/>
        </a:solidFill>
        <a:latin typeface="Tahoma" charset="0"/>
        <a:ea typeface="+mn-ea"/>
        <a:cs typeface="+mn-cs"/>
      </a:defRPr>
    </a:lvl1pPr>
    <a:lvl2pPr marL="457200" algn="l" rtl="0" eaLnBrk="0" fontAlgn="base" hangingPunct="0">
      <a:spcBef>
        <a:spcPct val="0"/>
      </a:spcBef>
      <a:spcAft>
        <a:spcPct val="0"/>
      </a:spcAft>
      <a:defRPr kern="1200">
        <a:solidFill>
          <a:schemeClr val="tx1"/>
        </a:solidFill>
        <a:latin typeface="Tahoma" charset="0"/>
        <a:ea typeface="+mn-ea"/>
        <a:cs typeface="+mn-cs"/>
      </a:defRPr>
    </a:lvl2pPr>
    <a:lvl3pPr marL="914400" algn="l" rtl="0" eaLnBrk="0" fontAlgn="base" hangingPunct="0">
      <a:spcBef>
        <a:spcPct val="0"/>
      </a:spcBef>
      <a:spcAft>
        <a:spcPct val="0"/>
      </a:spcAft>
      <a:defRPr kern="1200">
        <a:solidFill>
          <a:schemeClr val="tx1"/>
        </a:solidFill>
        <a:latin typeface="Tahoma" charset="0"/>
        <a:ea typeface="+mn-ea"/>
        <a:cs typeface="+mn-cs"/>
      </a:defRPr>
    </a:lvl3pPr>
    <a:lvl4pPr marL="1371600" algn="l" rtl="0" eaLnBrk="0" fontAlgn="base" hangingPunct="0">
      <a:spcBef>
        <a:spcPct val="0"/>
      </a:spcBef>
      <a:spcAft>
        <a:spcPct val="0"/>
      </a:spcAft>
      <a:defRPr kern="1200">
        <a:solidFill>
          <a:schemeClr val="tx1"/>
        </a:solidFill>
        <a:latin typeface="Tahoma" charset="0"/>
        <a:ea typeface="+mn-ea"/>
        <a:cs typeface="+mn-cs"/>
      </a:defRPr>
    </a:lvl4pPr>
    <a:lvl5pPr marL="1828800" algn="l" rtl="0" eaLnBrk="0" fontAlgn="base" hangingPunct="0">
      <a:spcBef>
        <a:spcPct val="0"/>
      </a:spcBef>
      <a:spcAft>
        <a:spcPct val="0"/>
      </a:spcAft>
      <a:defRPr kern="1200">
        <a:solidFill>
          <a:schemeClr val="tx1"/>
        </a:solidFill>
        <a:latin typeface="Tahoma" charset="0"/>
        <a:ea typeface="+mn-ea"/>
        <a:cs typeface="+mn-cs"/>
      </a:defRPr>
    </a:lvl5pPr>
    <a:lvl6pPr marL="2286000" algn="l" defTabSz="914400" rtl="0" eaLnBrk="1" latinLnBrk="0" hangingPunct="1">
      <a:defRPr kern="1200">
        <a:solidFill>
          <a:schemeClr val="tx1"/>
        </a:solidFill>
        <a:latin typeface="Tahoma" charset="0"/>
        <a:ea typeface="+mn-ea"/>
        <a:cs typeface="+mn-cs"/>
      </a:defRPr>
    </a:lvl6pPr>
    <a:lvl7pPr marL="2743200" algn="l" defTabSz="914400" rtl="0" eaLnBrk="1" latinLnBrk="0" hangingPunct="1">
      <a:defRPr kern="1200">
        <a:solidFill>
          <a:schemeClr val="tx1"/>
        </a:solidFill>
        <a:latin typeface="Tahoma" charset="0"/>
        <a:ea typeface="+mn-ea"/>
        <a:cs typeface="+mn-cs"/>
      </a:defRPr>
    </a:lvl7pPr>
    <a:lvl8pPr marL="3200400" algn="l" defTabSz="914400" rtl="0" eaLnBrk="1" latinLnBrk="0" hangingPunct="1">
      <a:defRPr kern="1200">
        <a:solidFill>
          <a:schemeClr val="tx1"/>
        </a:solidFill>
        <a:latin typeface="Tahoma" charset="0"/>
        <a:ea typeface="+mn-ea"/>
        <a:cs typeface="+mn-cs"/>
      </a:defRPr>
    </a:lvl8pPr>
    <a:lvl9pPr marL="3657600" algn="l" defTabSz="914400" rtl="0" eaLnBrk="1" latinLnBrk="0" hangingPunct="1">
      <a:defRPr kern="1200">
        <a:solidFill>
          <a:schemeClr val="tx1"/>
        </a:solidFill>
        <a:latin typeface="Tahoma"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486C"/>
    <a:srgbClr val="336699"/>
    <a:srgbClr val="9078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898" autoAdjust="0"/>
    <p:restoredTop sz="50000"/>
  </p:normalViewPr>
  <p:slideViewPr>
    <p:cSldViewPr>
      <p:cViewPr>
        <p:scale>
          <a:sx n="90" d="100"/>
          <a:sy n="90" d="100"/>
        </p:scale>
        <p:origin x="456" y="152"/>
      </p:cViewPr>
      <p:guideLst>
        <p:guide orient="horz" pos="2160"/>
        <p:guide pos="2880"/>
      </p:guideLst>
    </p:cSldViewPr>
  </p:slideViewPr>
  <p:notesTextViewPr>
    <p:cViewPr>
      <p:scale>
        <a:sx n="1" d="1"/>
        <a:sy n="1" d="1"/>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handoutMaster" Target="handoutMasters/handoutMaster1.xml"/><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72421" cy="46498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027" y="1"/>
            <a:ext cx="2972421" cy="464980"/>
          </a:xfrm>
          <a:prstGeom prst="rect">
            <a:avLst/>
          </a:prstGeom>
        </p:spPr>
        <p:txBody>
          <a:bodyPr vert="horz" lIns="91440" tIns="45720" rIns="91440" bIns="45720" rtlCol="0"/>
          <a:lstStyle>
            <a:lvl1pPr algn="r">
              <a:defRPr sz="1200"/>
            </a:lvl1pPr>
          </a:lstStyle>
          <a:p>
            <a:fld id="{8B8810D6-D3A6-4BF8-80CD-F00659C9627A}" type="datetimeFigureOut">
              <a:rPr lang="en-US" smtClean="0"/>
              <a:t>8/27/17</a:t>
            </a:fld>
            <a:endParaRPr lang="en-US"/>
          </a:p>
        </p:txBody>
      </p:sp>
      <p:sp>
        <p:nvSpPr>
          <p:cNvPr id="4" name="Footer Placeholder 3"/>
          <p:cNvSpPr>
            <a:spLocks noGrp="1"/>
          </p:cNvSpPr>
          <p:nvPr>
            <p:ph type="ftr" sz="quarter" idx="2"/>
          </p:nvPr>
        </p:nvSpPr>
        <p:spPr>
          <a:xfrm>
            <a:off x="1" y="8829823"/>
            <a:ext cx="2972421" cy="46498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027" y="8829823"/>
            <a:ext cx="2972421" cy="464980"/>
          </a:xfrm>
          <a:prstGeom prst="rect">
            <a:avLst/>
          </a:prstGeom>
        </p:spPr>
        <p:txBody>
          <a:bodyPr vert="horz" lIns="91440" tIns="45720" rIns="91440" bIns="45720" rtlCol="0" anchor="b"/>
          <a:lstStyle>
            <a:lvl1pPr algn="r">
              <a:defRPr sz="1200"/>
            </a:lvl1pPr>
          </a:lstStyle>
          <a:p>
            <a:fld id="{81617282-C9B8-4F43-A877-0610B46B5B1D}" type="slidenum">
              <a:rPr lang="en-US" smtClean="0"/>
              <a:t>‹#›</a:t>
            </a:fld>
            <a:endParaRPr lang="en-US"/>
          </a:p>
        </p:txBody>
      </p:sp>
    </p:spTree>
    <p:extLst>
      <p:ext uri="{BB962C8B-B14F-4D97-AF65-F5344CB8AC3E}">
        <p14:creationId xmlns:p14="http://schemas.microsoft.com/office/powerpoint/2010/main" val="13322294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6725"/>
          </a:xfrm>
          <a:prstGeom prst="rect">
            <a:avLst/>
          </a:prstGeom>
        </p:spPr>
        <p:txBody>
          <a:bodyPr vert="horz" lIns="91440" tIns="45720" rIns="91440" bIns="45720" rtlCol="0"/>
          <a:lstStyle>
            <a:lvl1pPr algn="r">
              <a:defRPr sz="1200"/>
            </a:lvl1pPr>
          </a:lstStyle>
          <a:p>
            <a:fld id="{C0AB2A8C-AC2A-9243-A82A-830D60F6F178}" type="datetimeFigureOut">
              <a:rPr lang="en-US" smtClean="0"/>
              <a:t>8/27/17</a:t>
            </a:fld>
            <a:endParaRPr lang="en-US"/>
          </a:p>
        </p:txBody>
      </p:sp>
      <p:sp>
        <p:nvSpPr>
          <p:cNvPr id="4" name="Slide Image Placeholder 3"/>
          <p:cNvSpPr>
            <a:spLocks noGrp="1" noRot="1" noChangeAspect="1"/>
          </p:cNvSpPr>
          <p:nvPr>
            <p:ph type="sldImg" idx="2"/>
          </p:nvPr>
        </p:nvSpPr>
        <p:spPr>
          <a:xfrm>
            <a:off x="13382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73575"/>
            <a:ext cx="5486400" cy="36607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2971800"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675"/>
            <a:ext cx="2971800" cy="466725"/>
          </a:xfrm>
          <a:prstGeom prst="rect">
            <a:avLst/>
          </a:prstGeom>
        </p:spPr>
        <p:txBody>
          <a:bodyPr vert="horz" lIns="91440" tIns="45720" rIns="91440" bIns="45720" rtlCol="0" anchor="b"/>
          <a:lstStyle>
            <a:lvl1pPr algn="r">
              <a:defRPr sz="1200"/>
            </a:lvl1pPr>
          </a:lstStyle>
          <a:p>
            <a:fld id="{84C7DBB5-A005-8A4C-ADF2-46712E2A2ECD}" type="slidenum">
              <a:rPr lang="en-US" smtClean="0"/>
              <a:t>‹#›</a:t>
            </a:fld>
            <a:endParaRPr lang="en-US"/>
          </a:p>
        </p:txBody>
      </p:sp>
    </p:spTree>
    <p:extLst>
      <p:ext uri="{BB962C8B-B14F-4D97-AF65-F5344CB8AC3E}">
        <p14:creationId xmlns:p14="http://schemas.microsoft.com/office/powerpoint/2010/main" val="1505554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3B1A507-1474-FD4E-B354-E0ABF27947B1}"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9670135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268" name="Rectangle 4"/>
          <p:cNvSpPr>
            <a:spLocks noGrp="1" noChangeArrowheads="1"/>
          </p:cNvSpPr>
          <p:nvPr>
            <p:ph type="dt" sz="half" idx="2"/>
          </p:nvPr>
        </p:nvSpPr>
        <p:spPr>
          <a:xfrm>
            <a:off x="0" y="6689725"/>
            <a:ext cx="2133600" cy="168275"/>
          </a:xfrm>
        </p:spPr>
        <p:txBody>
          <a:bodyPr/>
          <a:lstStyle>
            <a:lvl1pPr>
              <a:defRPr b="0"/>
            </a:lvl1pPr>
          </a:lstStyle>
          <a:p>
            <a:endParaRPr lang="en-US"/>
          </a:p>
        </p:txBody>
      </p:sp>
      <p:sp>
        <p:nvSpPr>
          <p:cNvPr id="11269" name="Rectangle 5"/>
          <p:cNvSpPr>
            <a:spLocks noGrp="1" noChangeArrowheads="1"/>
          </p:cNvSpPr>
          <p:nvPr>
            <p:ph type="ftr" sz="quarter" idx="3"/>
          </p:nvPr>
        </p:nvSpPr>
        <p:spPr/>
        <p:txBody>
          <a:bodyPr/>
          <a:lstStyle>
            <a:lvl1pPr>
              <a:defRPr b="0"/>
            </a:lvl1pPr>
          </a:lstStyle>
          <a:p>
            <a:endParaRPr lang="en-US"/>
          </a:p>
        </p:txBody>
      </p:sp>
      <p:sp>
        <p:nvSpPr>
          <p:cNvPr id="11270" name="Rectangle 6"/>
          <p:cNvSpPr>
            <a:spLocks noGrp="1" noChangeArrowheads="1"/>
          </p:cNvSpPr>
          <p:nvPr>
            <p:ph type="sldNum" sz="quarter" idx="4"/>
          </p:nvPr>
        </p:nvSpPr>
        <p:spPr>
          <a:xfrm>
            <a:off x="7010400" y="6689725"/>
            <a:ext cx="2133600" cy="168275"/>
          </a:xfrm>
        </p:spPr>
        <p:txBody>
          <a:bodyPr/>
          <a:lstStyle>
            <a:lvl1pPr>
              <a:defRPr b="0"/>
            </a:lvl1pPr>
          </a:lstStyle>
          <a:p>
            <a:fld id="{7089279A-8571-4C2A-A394-81C1BEE4C5A6}" type="slidenum">
              <a:rPr lang="en-US"/>
              <a:pPr/>
              <a:t>‹#›</a:t>
            </a:fld>
            <a:endParaRPr lang="en-US"/>
          </a:p>
        </p:txBody>
      </p:sp>
    </p:spTree>
  </p:cSld>
  <p:clrMapOvr>
    <a:masterClrMapping/>
  </p:clrMapOvr>
  <p:transition spd="med">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8875935-DA8A-47B4-996C-05C2B93FC1B4}" type="slidenum">
              <a:rPr lang="en-US"/>
              <a:pPr/>
              <a:t>‹#›</a:t>
            </a:fld>
            <a:endParaRPr lang="en-US"/>
          </a:p>
        </p:txBody>
      </p:sp>
    </p:spTree>
    <p:extLst>
      <p:ext uri="{BB962C8B-B14F-4D97-AF65-F5344CB8AC3E}">
        <p14:creationId xmlns:p14="http://schemas.microsoft.com/office/powerpoint/2010/main" val="1113913443"/>
      </p:ext>
    </p:extLst>
  </p:cSld>
  <p:clrMapOvr>
    <a:masterClrMapping/>
  </p:clrMapOvr>
  <p:transition spd="med">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86450" y="0"/>
            <a:ext cx="1733550" cy="6553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0"/>
            <a:ext cx="5048250" cy="6553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455935-CD17-4E93-90C7-BAE37611463C}" type="slidenum">
              <a:rPr lang="en-US"/>
              <a:pPr/>
              <a:t>‹#›</a:t>
            </a:fld>
            <a:endParaRPr lang="en-US"/>
          </a:p>
        </p:txBody>
      </p:sp>
    </p:spTree>
    <p:extLst>
      <p:ext uri="{BB962C8B-B14F-4D97-AF65-F5344CB8AC3E}">
        <p14:creationId xmlns:p14="http://schemas.microsoft.com/office/powerpoint/2010/main" val="3899821479"/>
      </p:ext>
    </p:extLst>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bwMode="auto">
          <a:xfrm>
            <a:off x="838200" y="0"/>
            <a:ext cx="8305800" cy="685800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charset="0"/>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A519284-E648-4D87-9771-7975855ECF80}" type="slidenum">
              <a:rPr lang="en-US"/>
              <a:pPr/>
              <a:t>‹#›</a:t>
            </a:fld>
            <a:endParaRPr lang="en-US"/>
          </a:p>
        </p:txBody>
      </p:sp>
    </p:spTree>
    <p:extLst>
      <p:ext uri="{BB962C8B-B14F-4D97-AF65-F5344CB8AC3E}">
        <p14:creationId xmlns:p14="http://schemas.microsoft.com/office/powerpoint/2010/main" val="4100297372"/>
      </p:ext>
    </p:extLst>
  </p:cSld>
  <p:clrMapOvr>
    <a:masterClrMapping/>
  </p:clrMapOvr>
  <p:transition spd="med">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1442"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7538" y="0"/>
            <a:ext cx="8315325" cy="687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190E123-BE1A-41CA-A96C-0B3205B32524}" type="slidenum">
              <a:rPr lang="en-US"/>
              <a:pPr/>
              <a:t>‹#›</a:t>
            </a:fld>
            <a:endParaRPr lang="en-US"/>
          </a:p>
        </p:txBody>
      </p:sp>
    </p:spTree>
    <p:extLst>
      <p:ext uri="{BB962C8B-B14F-4D97-AF65-F5344CB8AC3E}">
        <p14:creationId xmlns:p14="http://schemas.microsoft.com/office/powerpoint/2010/main" val="512054722"/>
      </p:ext>
    </p:extLst>
  </p:cSld>
  <p:clrMapOvr>
    <a:masterClrMapping/>
  </p:clrMapOvr>
  <p:transition spd="med">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6246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8200" y="-3175"/>
            <a:ext cx="8315325" cy="687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609600"/>
            <a:ext cx="3390900" cy="5943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229100" y="609600"/>
            <a:ext cx="3390900" cy="5943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8FFC989-C9F5-4D51-A9C3-AE5F20336AC3}" type="slidenum">
              <a:rPr lang="en-US"/>
              <a:pPr/>
              <a:t>‹#›</a:t>
            </a:fld>
            <a:endParaRPr lang="en-US"/>
          </a:p>
        </p:txBody>
      </p:sp>
    </p:spTree>
    <p:extLst>
      <p:ext uri="{BB962C8B-B14F-4D97-AF65-F5344CB8AC3E}">
        <p14:creationId xmlns:p14="http://schemas.microsoft.com/office/powerpoint/2010/main" val="3410838000"/>
      </p:ext>
    </p:extLst>
  </p:cSld>
  <p:clrMapOvr>
    <a:masterClrMapping/>
  </p:clrMapOvr>
  <p:transition spd="med">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6349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9576" y="0"/>
            <a:ext cx="8315325" cy="687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E1013306-FE83-4F60-8498-80E898BED37C}" type="slidenum">
              <a:rPr lang="en-US"/>
              <a:pPr/>
              <a:t>‹#›</a:t>
            </a:fld>
            <a:endParaRPr lang="en-US"/>
          </a:p>
        </p:txBody>
      </p:sp>
    </p:spTree>
    <p:extLst>
      <p:ext uri="{BB962C8B-B14F-4D97-AF65-F5344CB8AC3E}">
        <p14:creationId xmlns:p14="http://schemas.microsoft.com/office/powerpoint/2010/main" val="2519455339"/>
      </p:ext>
    </p:extLst>
  </p:cSld>
  <p:clrMapOvr>
    <a:masterClrMapping/>
  </p:clrMapOvr>
  <p:transition spd="med">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8B51F829-5758-4137-9F91-95FEA906C75D}" type="slidenum">
              <a:rPr lang="en-US"/>
              <a:pPr/>
              <a:t>‹#›</a:t>
            </a:fld>
            <a:endParaRPr lang="en-US"/>
          </a:p>
        </p:txBody>
      </p:sp>
    </p:spTree>
    <p:extLst>
      <p:ext uri="{BB962C8B-B14F-4D97-AF65-F5344CB8AC3E}">
        <p14:creationId xmlns:p14="http://schemas.microsoft.com/office/powerpoint/2010/main" val="2587514946"/>
      </p:ext>
    </p:extLst>
  </p:cSld>
  <p:clrMapOvr>
    <a:masterClrMapping/>
  </p:clrMapOvr>
  <p:transition spd="med">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A85CD207-EE75-4420-B4EE-E9AC0E49FE26}" type="slidenum">
              <a:rPr lang="en-US"/>
              <a:pPr/>
              <a:t>‹#›</a:t>
            </a:fld>
            <a:endParaRPr lang="en-US"/>
          </a:p>
        </p:txBody>
      </p:sp>
    </p:spTree>
    <p:extLst>
      <p:ext uri="{BB962C8B-B14F-4D97-AF65-F5344CB8AC3E}">
        <p14:creationId xmlns:p14="http://schemas.microsoft.com/office/powerpoint/2010/main" val="684972521"/>
      </p:ext>
    </p:extLst>
  </p:cSld>
  <p:clrMapOvr>
    <a:masterClrMapping/>
  </p:clrMapOvr>
  <p:transition spd="med">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A518BFE-18C8-4C22-88C0-C4BEF9406BB4}" type="slidenum">
              <a:rPr lang="en-US"/>
              <a:pPr/>
              <a:t>‹#›</a:t>
            </a:fld>
            <a:endParaRPr lang="en-US"/>
          </a:p>
        </p:txBody>
      </p:sp>
    </p:spTree>
    <p:extLst>
      <p:ext uri="{BB962C8B-B14F-4D97-AF65-F5344CB8AC3E}">
        <p14:creationId xmlns:p14="http://schemas.microsoft.com/office/powerpoint/2010/main" val="3588073128"/>
      </p:ext>
    </p:extLst>
  </p:cSld>
  <p:clrMapOvr>
    <a:masterClrMapping/>
  </p:clrMapOvr>
  <p:transition spd="med">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42C20FA-CEFA-4342-88C2-C4AC5758C689}" type="slidenum">
              <a:rPr lang="en-US"/>
              <a:pPr/>
              <a:t>‹#›</a:t>
            </a:fld>
            <a:endParaRPr lang="en-US"/>
          </a:p>
        </p:txBody>
      </p:sp>
    </p:spTree>
    <p:extLst>
      <p:ext uri="{BB962C8B-B14F-4D97-AF65-F5344CB8AC3E}">
        <p14:creationId xmlns:p14="http://schemas.microsoft.com/office/powerpoint/2010/main" val="3516676191"/>
      </p:ext>
    </p:extLst>
  </p:cSld>
  <p:clrMapOvr>
    <a:masterClrMapping/>
  </p:clrMapOvr>
  <p:transition spd="med">
    <p:fade thruBlk="1"/>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62000" y="0"/>
            <a:ext cx="68580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609600"/>
            <a:ext cx="6934200"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8" name="Rectangle 4"/>
          <p:cNvSpPr>
            <a:spLocks noGrp="1" noChangeArrowheads="1"/>
          </p:cNvSpPr>
          <p:nvPr>
            <p:ph type="dt" sz="half" idx="2"/>
          </p:nvPr>
        </p:nvSpPr>
        <p:spPr bwMode="auto">
          <a:xfrm>
            <a:off x="0" y="6661150"/>
            <a:ext cx="2133600" cy="19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b="1">
                <a:latin typeface="Arial" charset="0"/>
              </a:defRPr>
            </a:lvl1pPr>
          </a:lstStyle>
          <a:p>
            <a:endParaRPr lang="en-US"/>
          </a:p>
        </p:txBody>
      </p:sp>
      <p:sp>
        <p:nvSpPr>
          <p:cNvPr id="1029" name="Rectangle 5"/>
          <p:cNvSpPr>
            <a:spLocks noGrp="1" noChangeArrowheads="1"/>
          </p:cNvSpPr>
          <p:nvPr>
            <p:ph type="ftr" sz="quarter" idx="3"/>
          </p:nvPr>
        </p:nvSpPr>
        <p:spPr bwMode="auto">
          <a:xfrm>
            <a:off x="3124200" y="6689725"/>
            <a:ext cx="2895600" cy="16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b="1">
                <a:latin typeface="Arial" charset="0"/>
              </a:defRPr>
            </a:lvl1pPr>
          </a:lstStyle>
          <a:p>
            <a:endParaRPr lang="en-US"/>
          </a:p>
        </p:txBody>
      </p:sp>
      <p:sp>
        <p:nvSpPr>
          <p:cNvPr id="1030" name="Rectangle 6"/>
          <p:cNvSpPr>
            <a:spLocks noGrp="1" noChangeArrowheads="1"/>
          </p:cNvSpPr>
          <p:nvPr>
            <p:ph type="sldNum" sz="quarter" idx="4"/>
          </p:nvPr>
        </p:nvSpPr>
        <p:spPr bwMode="auto">
          <a:xfrm>
            <a:off x="7010400" y="6689725"/>
            <a:ext cx="2133600" cy="13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b="1">
                <a:latin typeface="Arial" charset="0"/>
              </a:defRPr>
            </a:lvl1pPr>
          </a:lstStyle>
          <a:p>
            <a:fld id="{F5AF11E3-5AEA-439E-88D2-08E5A4FC1BE9}"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fade thruBlk="1"/>
  </p:transition>
  <p:txStyles>
    <p:title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Tahoma" charset="0"/>
        </a:defRPr>
      </a:lvl2pPr>
      <a:lvl3pPr algn="l" rtl="0" eaLnBrk="1" fontAlgn="base" hangingPunct="1">
        <a:spcBef>
          <a:spcPct val="0"/>
        </a:spcBef>
        <a:spcAft>
          <a:spcPct val="0"/>
        </a:spcAft>
        <a:defRPr sz="3200" b="1">
          <a:solidFill>
            <a:schemeClr val="tx2"/>
          </a:solidFill>
          <a:latin typeface="Tahoma" charset="0"/>
        </a:defRPr>
      </a:lvl3pPr>
      <a:lvl4pPr algn="l" rtl="0" eaLnBrk="1" fontAlgn="base" hangingPunct="1">
        <a:spcBef>
          <a:spcPct val="0"/>
        </a:spcBef>
        <a:spcAft>
          <a:spcPct val="0"/>
        </a:spcAft>
        <a:defRPr sz="3200" b="1">
          <a:solidFill>
            <a:schemeClr val="tx2"/>
          </a:solidFill>
          <a:latin typeface="Tahoma" charset="0"/>
        </a:defRPr>
      </a:lvl4pPr>
      <a:lvl5pPr algn="l" rtl="0" eaLnBrk="1" fontAlgn="base" hangingPunct="1">
        <a:spcBef>
          <a:spcPct val="0"/>
        </a:spcBef>
        <a:spcAft>
          <a:spcPct val="0"/>
        </a:spcAft>
        <a:defRPr sz="3200" b="1">
          <a:solidFill>
            <a:schemeClr val="tx2"/>
          </a:solidFill>
          <a:latin typeface="Tahoma" charset="0"/>
        </a:defRPr>
      </a:lvl5pPr>
      <a:lvl6pPr marL="457200" algn="l" rtl="0" eaLnBrk="1" fontAlgn="base" hangingPunct="1">
        <a:spcBef>
          <a:spcPct val="0"/>
        </a:spcBef>
        <a:spcAft>
          <a:spcPct val="0"/>
        </a:spcAft>
        <a:defRPr sz="3200" b="1">
          <a:solidFill>
            <a:schemeClr val="tx2"/>
          </a:solidFill>
          <a:latin typeface="Tahoma" charset="0"/>
        </a:defRPr>
      </a:lvl6pPr>
      <a:lvl7pPr marL="914400" algn="l" rtl="0" eaLnBrk="1" fontAlgn="base" hangingPunct="1">
        <a:spcBef>
          <a:spcPct val="0"/>
        </a:spcBef>
        <a:spcAft>
          <a:spcPct val="0"/>
        </a:spcAft>
        <a:defRPr sz="3200" b="1">
          <a:solidFill>
            <a:schemeClr val="tx2"/>
          </a:solidFill>
          <a:latin typeface="Tahoma" charset="0"/>
        </a:defRPr>
      </a:lvl7pPr>
      <a:lvl8pPr marL="1371600" algn="l" rtl="0" eaLnBrk="1" fontAlgn="base" hangingPunct="1">
        <a:spcBef>
          <a:spcPct val="0"/>
        </a:spcBef>
        <a:spcAft>
          <a:spcPct val="0"/>
        </a:spcAft>
        <a:defRPr sz="3200" b="1">
          <a:solidFill>
            <a:schemeClr val="tx2"/>
          </a:solidFill>
          <a:latin typeface="Tahoma" charset="0"/>
        </a:defRPr>
      </a:lvl8pPr>
      <a:lvl9pPr marL="1828800" algn="l" rtl="0" eaLnBrk="1" fontAlgn="base" hangingPunct="1">
        <a:spcBef>
          <a:spcPct val="0"/>
        </a:spcBef>
        <a:spcAft>
          <a:spcPct val="0"/>
        </a:spcAft>
        <a:defRPr sz="3200" b="1">
          <a:solidFill>
            <a:schemeClr val="tx2"/>
          </a:solidFill>
          <a:latin typeface="Tahoma" charset="0"/>
        </a:defRPr>
      </a:lvl9pPr>
    </p:titleStyle>
    <p:bodyStyle>
      <a:lvl1pPr marL="342900" indent="-342900" algn="l" rtl="0" eaLnBrk="1" fontAlgn="base" hangingPunct="1">
        <a:spcBef>
          <a:spcPct val="20000"/>
        </a:spcBef>
        <a:spcAft>
          <a:spcPct val="0"/>
        </a:spcAft>
        <a:buChar char="•"/>
        <a:defRPr sz="28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b="1">
          <a:solidFill>
            <a:schemeClr val="tx1"/>
          </a:solidFill>
          <a:latin typeface="+mn-lt"/>
        </a:defRPr>
      </a:lvl2pPr>
      <a:lvl3pPr marL="1143000" indent="-228600" algn="l" rtl="0" eaLnBrk="1" fontAlgn="base" hangingPunct="1">
        <a:spcBef>
          <a:spcPct val="20000"/>
        </a:spcBef>
        <a:spcAft>
          <a:spcPct val="0"/>
        </a:spcAft>
        <a:buChar char="•"/>
        <a:defRPr sz="2000" b="1">
          <a:solidFill>
            <a:schemeClr val="tx1"/>
          </a:solidFill>
          <a:latin typeface="+mn-lt"/>
        </a:defRPr>
      </a:lvl3pPr>
      <a:lvl4pPr marL="1600200" indent="-228600" algn="l" rtl="0" eaLnBrk="1" fontAlgn="base" hangingPunct="1">
        <a:spcBef>
          <a:spcPct val="20000"/>
        </a:spcBef>
        <a:spcAft>
          <a:spcPct val="0"/>
        </a:spcAft>
        <a:buChar char="–"/>
        <a:defRPr b="1">
          <a:solidFill>
            <a:schemeClr val="tx1"/>
          </a:solidFill>
          <a:latin typeface="+mn-lt"/>
        </a:defRPr>
      </a:lvl4pPr>
      <a:lvl5pPr marL="2057400" indent="-228600" algn="l" rtl="0" eaLnBrk="1" fontAlgn="base" hangingPunct="1">
        <a:spcBef>
          <a:spcPct val="20000"/>
        </a:spcBef>
        <a:spcAft>
          <a:spcPct val="0"/>
        </a:spcAft>
        <a:buChar char="»"/>
        <a:defRPr b="1">
          <a:solidFill>
            <a:schemeClr val="tx1"/>
          </a:solidFill>
          <a:latin typeface="+mn-lt"/>
        </a:defRPr>
      </a:lvl5pPr>
      <a:lvl6pPr marL="2514600" indent="-228600" algn="l" rtl="0" eaLnBrk="1" fontAlgn="base" hangingPunct="1">
        <a:spcBef>
          <a:spcPct val="20000"/>
        </a:spcBef>
        <a:spcAft>
          <a:spcPct val="0"/>
        </a:spcAft>
        <a:buChar char="»"/>
        <a:defRPr b="1">
          <a:solidFill>
            <a:schemeClr val="tx1"/>
          </a:solidFill>
          <a:latin typeface="+mn-lt"/>
        </a:defRPr>
      </a:lvl6pPr>
      <a:lvl7pPr marL="2971800" indent="-228600" algn="l" rtl="0" eaLnBrk="1" fontAlgn="base" hangingPunct="1">
        <a:spcBef>
          <a:spcPct val="20000"/>
        </a:spcBef>
        <a:spcAft>
          <a:spcPct val="0"/>
        </a:spcAft>
        <a:buChar char="»"/>
        <a:defRPr b="1">
          <a:solidFill>
            <a:schemeClr val="tx1"/>
          </a:solidFill>
          <a:latin typeface="+mn-lt"/>
        </a:defRPr>
      </a:lvl7pPr>
      <a:lvl8pPr marL="3429000" indent="-228600" algn="l" rtl="0" eaLnBrk="1" fontAlgn="base" hangingPunct="1">
        <a:spcBef>
          <a:spcPct val="20000"/>
        </a:spcBef>
        <a:spcAft>
          <a:spcPct val="0"/>
        </a:spcAft>
        <a:buChar char="»"/>
        <a:defRPr b="1">
          <a:solidFill>
            <a:schemeClr val="tx1"/>
          </a:solidFill>
          <a:latin typeface="+mn-lt"/>
        </a:defRPr>
      </a:lvl8pPr>
      <a:lvl9pPr marL="3886200" indent="-228600" algn="l" rtl="0" eaLnBrk="1" fontAlgn="base" hangingPunct="1">
        <a:spcBef>
          <a:spcPct val="20000"/>
        </a:spcBef>
        <a:spcAft>
          <a:spcPct val="0"/>
        </a:spcAft>
        <a:buChar char="»"/>
        <a:defRPr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eg"/><Relationship Id="rId3"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tif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720"/>
            <a:ext cx="9143999" cy="685800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5486400"/>
            <a:ext cx="1066800" cy="1123950"/>
          </a:xfrm>
          <a:prstGeom prst="rect">
            <a:avLst/>
          </a:prstGeom>
        </p:spPr>
      </p:pic>
      <p:sp>
        <p:nvSpPr>
          <p:cNvPr id="4" name="TextBox 3"/>
          <p:cNvSpPr txBox="1"/>
          <p:nvPr/>
        </p:nvSpPr>
        <p:spPr>
          <a:xfrm>
            <a:off x="3581400" y="6362700"/>
            <a:ext cx="5332101" cy="307777"/>
          </a:xfrm>
          <a:prstGeom prst="rect">
            <a:avLst/>
          </a:prstGeom>
          <a:noFill/>
        </p:spPr>
        <p:txBody>
          <a:bodyPr wrap="none" rtlCol="0">
            <a:spAutoFit/>
          </a:bodyPr>
          <a:lstStyle/>
          <a:p>
            <a:r>
              <a:rPr lang="en-US" sz="1400" dirty="0" smtClean="0"/>
              <a:t>© Hudson &amp; Hudson. </a:t>
            </a:r>
            <a:r>
              <a:rPr lang="en-US" sz="1400" i="1" dirty="0" smtClean="0"/>
              <a:t>Customer Service for Hospitality &amp; Tourism</a:t>
            </a:r>
            <a:endParaRPr lang="en-US" sz="1400" i="1" dirty="0"/>
          </a:p>
        </p:txBody>
      </p:sp>
      <p:sp>
        <p:nvSpPr>
          <p:cNvPr id="6" name="Rectangle 5"/>
          <p:cNvSpPr/>
          <p:nvPr/>
        </p:nvSpPr>
        <p:spPr>
          <a:xfrm>
            <a:off x="1371600" y="1219200"/>
            <a:ext cx="6110968" cy="523220"/>
          </a:xfrm>
          <a:prstGeom prst="rect">
            <a:avLst/>
          </a:prstGeom>
        </p:spPr>
        <p:txBody>
          <a:bodyPr wrap="none">
            <a:spAutoFit/>
          </a:bodyPr>
          <a:lstStyle/>
          <a:p>
            <a:r>
              <a:rPr lang="en-US" sz="2800" b="1" kern="1200" dirty="0" smtClean="0">
                <a:solidFill>
                  <a:schemeClr val="tx1"/>
                </a:solidFill>
                <a:effectLst/>
                <a:latin typeface="Tahoma" charset="0"/>
                <a:ea typeface="+mn-ea"/>
                <a:cs typeface="+mn-cs"/>
              </a:rPr>
              <a:t>Introduction to customer service</a:t>
            </a:r>
            <a:endParaRPr lang="en-US" sz="2800" b="1" dirty="0"/>
          </a:p>
        </p:txBody>
      </p:sp>
      <p:sp>
        <p:nvSpPr>
          <p:cNvPr id="7" name="Rectangle 6"/>
          <p:cNvSpPr/>
          <p:nvPr/>
        </p:nvSpPr>
        <p:spPr>
          <a:xfrm>
            <a:off x="2949756" y="296616"/>
            <a:ext cx="2954655" cy="769441"/>
          </a:xfrm>
          <a:prstGeom prst="rect">
            <a:avLst/>
          </a:prstGeom>
        </p:spPr>
        <p:txBody>
          <a:bodyPr wrap="none">
            <a:spAutoFit/>
          </a:bodyPr>
          <a:lstStyle/>
          <a:p>
            <a:r>
              <a:rPr lang="en-US" sz="4400" b="1" kern="1200" dirty="0" smtClean="0">
                <a:solidFill>
                  <a:schemeClr val="tx1"/>
                </a:solidFill>
                <a:effectLst/>
                <a:latin typeface="Tahoma" charset="0"/>
                <a:ea typeface="+mn-ea"/>
                <a:cs typeface="+mn-cs"/>
              </a:rPr>
              <a:t>Chapter</a:t>
            </a:r>
            <a:r>
              <a:rPr lang="en-US" sz="4400" b="1" kern="1200" baseline="0" dirty="0" smtClean="0">
                <a:solidFill>
                  <a:schemeClr val="tx1"/>
                </a:solidFill>
                <a:effectLst/>
                <a:latin typeface="Tahoma" charset="0"/>
                <a:ea typeface="+mn-ea"/>
                <a:cs typeface="+mn-cs"/>
              </a:rPr>
              <a:t> 1</a:t>
            </a:r>
            <a:endParaRPr lang="en-US" sz="4400" b="1" dirty="0"/>
          </a:p>
        </p:txBody>
      </p:sp>
    </p:spTree>
    <p:extLst>
      <p:ext uri="{BB962C8B-B14F-4D97-AF65-F5344CB8AC3E}">
        <p14:creationId xmlns:p14="http://schemas.microsoft.com/office/powerpoint/2010/main" val="3926586058"/>
      </p:ext>
    </p:extLst>
  </p:cSld>
  <p:clrMapOvr>
    <a:masterClrMapping/>
  </p:clrMapOvr>
  <p:transition spd="med">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381000"/>
            <a:ext cx="6858000" cy="609600"/>
          </a:xfrm>
        </p:spPr>
        <p:txBody>
          <a:bodyPr/>
          <a:lstStyle/>
          <a:p>
            <a:r>
              <a:rPr lang="en-US" dirty="0"/>
              <a:t>The services marketing triangle</a:t>
            </a:r>
          </a:p>
        </p:txBody>
      </p:sp>
      <p:pic>
        <p:nvPicPr>
          <p:cNvPr id="65538"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875899" y="1600200"/>
            <a:ext cx="8191901"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3497433"/>
      </p:ext>
    </p:extLst>
  </p:cSld>
  <p:clrMapOvr>
    <a:masterClrMapping/>
  </p:clrMapOvr>
  <p:transition spd="med">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9374" y="228600"/>
            <a:ext cx="8382000" cy="609600"/>
          </a:xfrm>
        </p:spPr>
        <p:txBody>
          <a:bodyPr/>
          <a:lstStyle/>
          <a:p>
            <a:pPr algn="ctr"/>
            <a:r>
              <a:rPr lang="en-US" dirty="0"/>
              <a:t>Expanded Marketing Mix for Services</a:t>
            </a:r>
          </a:p>
        </p:txBody>
      </p:sp>
      <p:pic>
        <p:nvPicPr>
          <p:cNvPr id="686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990600"/>
            <a:ext cx="7645246" cy="6178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0640026"/>
      </p:ext>
    </p:extLst>
  </p:cSld>
  <p:clrMapOvr>
    <a:masterClrMapping/>
  </p:clrMapOvr>
  <p:transition spd="med">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6581" y="381000"/>
            <a:ext cx="8382000" cy="609600"/>
          </a:xfrm>
        </p:spPr>
        <p:txBody>
          <a:bodyPr/>
          <a:lstStyle/>
          <a:p>
            <a:pPr algn="ctr"/>
            <a:r>
              <a:rPr lang="en-US" dirty="0"/>
              <a:t>Additional 3 ‘P’s of Services Marketing</a:t>
            </a:r>
            <a:br>
              <a:rPr lang="en-US" dirty="0"/>
            </a:br>
            <a:endParaRPr lang="en-US" dirty="0"/>
          </a:p>
        </p:txBody>
      </p:sp>
      <p:pic>
        <p:nvPicPr>
          <p:cNvPr id="6963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867308"/>
            <a:ext cx="7924800" cy="6219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6789440"/>
      </p:ext>
    </p:extLst>
  </p:cSld>
  <p:clrMapOvr>
    <a:masterClrMapping/>
  </p:clrMapOvr>
  <p:transition spd="med">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04800"/>
            <a:ext cx="7467600" cy="609600"/>
          </a:xfrm>
        </p:spPr>
        <p:txBody>
          <a:bodyPr/>
          <a:lstStyle/>
          <a:p>
            <a:pPr algn="ctr"/>
            <a:r>
              <a:rPr lang="en-US" dirty="0" smtClean="0"/>
              <a:t>Tourism and hospitality market</a:t>
            </a:r>
            <a:endParaRPr lang="en-US" dirty="0"/>
          </a:p>
        </p:txBody>
      </p:sp>
      <p:sp>
        <p:nvSpPr>
          <p:cNvPr id="4" name="Rectangle 3"/>
          <p:cNvSpPr/>
          <p:nvPr/>
        </p:nvSpPr>
        <p:spPr>
          <a:xfrm>
            <a:off x="990600" y="1330166"/>
            <a:ext cx="7924800" cy="6278642"/>
          </a:xfrm>
          <a:prstGeom prst="rect">
            <a:avLst/>
          </a:prstGeom>
        </p:spPr>
        <p:txBody>
          <a:bodyPr wrap="square">
            <a:spAutoFit/>
          </a:bodyPr>
          <a:lstStyle/>
          <a:p>
            <a:r>
              <a:rPr lang="en-US" i="1" dirty="0" smtClean="0"/>
              <a:t>….activities </a:t>
            </a:r>
            <a:r>
              <a:rPr lang="en-US" i="1" dirty="0"/>
              <a:t>of persons travelling to and staying in places outside their usual environment for not more than one consecutive year for leisure, business and other purposes not related to the exercise of an activity remunerated from within the place visited (UNWTO)</a:t>
            </a:r>
          </a:p>
          <a:p>
            <a:endParaRPr lang="en-US" i="1" dirty="0"/>
          </a:p>
          <a:p>
            <a:pPr marL="285750" indent="-285750">
              <a:spcBef>
                <a:spcPts val="600"/>
              </a:spcBef>
              <a:spcAft>
                <a:spcPts val="600"/>
              </a:spcAft>
              <a:buFont typeface="Courier New" pitchFamily="49" charset="0"/>
              <a:buChar char="o"/>
            </a:pPr>
            <a:r>
              <a:rPr lang="en-US" sz="2000" dirty="0" smtClean="0"/>
              <a:t>Demand for a wide range of travel and hospitality products</a:t>
            </a:r>
          </a:p>
          <a:p>
            <a:pPr marL="285750" indent="-285750">
              <a:spcBef>
                <a:spcPts val="600"/>
              </a:spcBef>
              <a:spcAft>
                <a:spcPts val="600"/>
              </a:spcAft>
              <a:buFont typeface="Courier New" pitchFamily="49" charset="0"/>
              <a:buChar char="o"/>
            </a:pPr>
            <a:r>
              <a:rPr lang="en-US" sz="2000" dirty="0"/>
              <a:t>T</a:t>
            </a:r>
            <a:r>
              <a:rPr lang="en-US" sz="2000" dirty="0" smtClean="0"/>
              <a:t>otal market now serviced by the world’s largest industry </a:t>
            </a:r>
          </a:p>
          <a:p>
            <a:pPr marL="1200150" lvl="2" indent="-285750">
              <a:spcBef>
                <a:spcPts val="600"/>
              </a:spcBef>
              <a:spcAft>
                <a:spcPts val="600"/>
              </a:spcAft>
              <a:buFont typeface="Arial" pitchFamily="34" charset="0"/>
              <a:buChar char="•"/>
            </a:pPr>
            <a:r>
              <a:rPr lang="en-US" dirty="0" smtClean="0"/>
              <a:t>International arrivals:  50 </a:t>
            </a:r>
            <a:r>
              <a:rPr lang="en-US" dirty="0"/>
              <a:t>million in 1950 to </a:t>
            </a:r>
            <a:r>
              <a:rPr lang="en-US" dirty="0" smtClean="0"/>
              <a:t>1.18 </a:t>
            </a:r>
            <a:r>
              <a:rPr lang="en-US" dirty="0"/>
              <a:t>b</a:t>
            </a:r>
            <a:r>
              <a:rPr lang="en-US" dirty="0" smtClean="0"/>
              <a:t>illion </a:t>
            </a:r>
            <a:r>
              <a:rPr lang="en-US" dirty="0"/>
              <a:t>in </a:t>
            </a:r>
            <a:r>
              <a:rPr lang="en-US" dirty="0" smtClean="0"/>
              <a:t>2015 </a:t>
            </a:r>
            <a:r>
              <a:rPr lang="en-US" dirty="0"/>
              <a:t>(UNWTO, </a:t>
            </a:r>
            <a:r>
              <a:rPr lang="en-US" dirty="0" smtClean="0"/>
              <a:t>2016). </a:t>
            </a:r>
          </a:p>
          <a:p>
            <a:pPr marL="1200150" lvl="2" indent="-285750">
              <a:spcBef>
                <a:spcPts val="600"/>
              </a:spcBef>
              <a:spcAft>
                <a:spcPts val="600"/>
              </a:spcAft>
              <a:buFont typeface="Arial" pitchFamily="34" charset="0"/>
              <a:buChar char="•"/>
            </a:pPr>
            <a:r>
              <a:rPr lang="en-US" dirty="0"/>
              <a:t>International tourism represents 7% of total world exports and 30% of services exports. </a:t>
            </a:r>
          </a:p>
          <a:p>
            <a:pPr marL="1200150" lvl="2" indent="-285750">
              <a:spcBef>
                <a:spcPts val="600"/>
              </a:spcBef>
              <a:spcAft>
                <a:spcPts val="600"/>
              </a:spcAft>
              <a:buFont typeface="Arial" pitchFamily="34" charset="0"/>
              <a:buChar char="•"/>
            </a:pPr>
            <a:r>
              <a:rPr lang="en-US" dirty="0"/>
              <a:t>In 2015, the total export value from international tourism amounted to $1.4 trillion, with the sector being responsible for 10% of the world’s GDP, and accounting for one in 11 jobs. </a:t>
            </a:r>
          </a:p>
          <a:p>
            <a:pPr lvl="2">
              <a:spcBef>
                <a:spcPts val="600"/>
              </a:spcBef>
              <a:spcAft>
                <a:spcPts val="600"/>
              </a:spcAft>
            </a:pPr>
            <a:endParaRPr lang="en-US" dirty="0"/>
          </a:p>
          <a:p>
            <a:r>
              <a:rPr lang="en-US" dirty="0"/>
              <a:t> </a:t>
            </a:r>
          </a:p>
          <a:p>
            <a:pPr marL="742950" lvl="1" indent="-285750">
              <a:spcBef>
                <a:spcPts val="600"/>
              </a:spcBef>
              <a:buFont typeface="Courier New" pitchFamily="49" charset="0"/>
              <a:buChar char="o"/>
            </a:pPr>
            <a:endParaRPr lang="en-US" sz="2000" dirty="0" smtClean="0"/>
          </a:p>
          <a:p>
            <a:pPr marL="285750" indent="-285750">
              <a:spcBef>
                <a:spcPts val="600"/>
              </a:spcBef>
              <a:buFont typeface="Courier New" pitchFamily="49" charset="0"/>
              <a:buChar char="o"/>
            </a:pPr>
            <a:endParaRPr lang="en-US" sz="2000" dirty="0" smtClean="0"/>
          </a:p>
        </p:txBody>
      </p:sp>
    </p:spTree>
    <p:extLst>
      <p:ext uri="{BB962C8B-B14F-4D97-AF65-F5344CB8AC3E}">
        <p14:creationId xmlns:p14="http://schemas.microsoft.com/office/powerpoint/2010/main" val="4222736640"/>
      </p:ext>
    </p:extLst>
  </p:cSld>
  <p:clrMapOvr>
    <a:masterClrMapping/>
  </p:clrMapOvr>
  <p:transition spd="med">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8305800" cy="609600"/>
          </a:xfrm>
        </p:spPr>
        <p:txBody>
          <a:bodyPr/>
          <a:lstStyle/>
          <a:p>
            <a:pPr algn="ctr"/>
            <a:r>
              <a:rPr lang="en-US" dirty="0" smtClean="0"/>
              <a:t>Western markets </a:t>
            </a:r>
            <a:endParaRPr lang="en-US" dirty="0"/>
          </a:p>
        </p:txBody>
      </p:sp>
      <p:sp>
        <p:nvSpPr>
          <p:cNvPr id="4" name="Rectangle 3"/>
          <p:cNvSpPr/>
          <p:nvPr/>
        </p:nvSpPr>
        <p:spPr>
          <a:xfrm>
            <a:off x="1447800" y="1330166"/>
            <a:ext cx="7467600" cy="6078587"/>
          </a:xfrm>
          <a:prstGeom prst="rect">
            <a:avLst/>
          </a:prstGeom>
        </p:spPr>
        <p:txBody>
          <a:bodyPr wrap="square">
            <a:spAutoFit/>
          </a:bodyPr>
          <a:lstStyle/>
          <a:p>
            <a:pPr marL="285750" indent="-285750">
              <a:spcBef>
                <a:spcPts val="600"/>
              </a:spcBef>
              <a:spcAft>
                <a:spcPts val="600"/>
              </a:spcAft>
              <a:buFont typeface="Courier New" pitchFamily="49" charset="0"/>
              <a:buChar char="o"/>
            </a:pPr>
            <a:r>
              <a:rPr lang="en-US" dirty="0" smtClean="0"/>
              <a:t>Mature hospitality and tourism markets</a:t>
            </a:r>
          </a:p>
          <a:p>
            <a:pPr marL="742950" lvl="1" indent="-285750">
              <a:spcBef>
                <a:spcPts val="600"/>
              </a:spcBef>
              <a:spcAft>
                <a:spcPts val="600"/>
              </a:spcAft>
              <a:buFont typeface="Arial" pitchFamily="34" charset="0"/>
              <a:buChar char="•"/>
            </a:pPr>
            <a:r>
              <a:rPr lang="en-US" dirty="0" smtClean="0"/>
              <a:t>Severe </a:t>
            </a:r>
            <a:r>
              <a:rPr lang="en-US" dirty="0"/>
              <a:t>competition</a:t>
            </a:r>
          </a:p>
          <a:p>
            <a:pPr marL="742950" lvl="1" indent="-285750">
              <a:spcBef>
                <a:spcPts val="600"/>
              </a:spcBef>
              <a:spcAft>
                <a:spcPts val="600"/>
              </a:spcAft>
              <a:buFont typeface="Arial" pitchFamily="34" charset="0"/>
              <a:buChar char="•"/>
            </a:pPr>
            <a:r>
              <a:rPr lang="en-US" dirty="0" smtClean="0"/>
              <a:t>Low </a:t>
            </a:r>
            <a:r>
              <a:rPr lang="en-US" dirty="0"/>
              <a:t>product differentiation</a:t>
            </a:r>
          </a:p>
          <a:p>
            <a:pPr marL="742950" lvl="1" indent="-285750">
              <a:spcBef>
                <a:spcPts val="600"/>
              </a:spcBef>
              <a:spcAft>
                <a:spcPts val="600"/>
              </a:spcAft>
              <a:buFont typeface="Arial" pitchFamily="34" charset="0"/>
              <a:buChar char="•"/>
            </a:pPr>
            <a:r>
              <a:rPr lang="en-US" dirty="0" smtClean="0"/>
              <a:t>Limited </a:t>
            </a:r>
            <a:r>
              <a:rPr lang="en-US" dirty="0"/>
              <a:t>promotional cost</a:t>
            </a:r>
          </a:p>
          <a:p>
            <a:pPr marL="742950" lvl="1" indent="-285750">
              <a:spcBef>
                <a:spcPts val="600"/>
              </a:spcBef>
              <a:spcAft>
                <a:spcPts val="600"/>
              </a:spcAft>
              <a:buFont typeface="Arial" pitchFamily="34" charset="0"/>
              <a:buChar char="•"/>
            </a:pPr>
            <a:r>
              <a:rPr lang="en-US" dirty="0"/>
              <a:t>Customer service </a:t>
            </a:r>
            <a:r>
              <a:rPr lang="en-US" dirty="0" smtClean="0"/>
              <a:t>increasingly important as </a:t>
            </a:r>
            <a:r>
              <a:rPr lang="en-US" dirty="0"/>
              <a:t>market </a:t>
            </a:r>
            <a:r>
              <a:rPr lang="en-US" dirty="0" smtClean="0"/>
              <a:t>differentiator</a:t>
            </a:r>
          </a:p>
          <a:p>
            <a:pPr marL="742950" lvl="1" indent="-285750">
              <a:spcBef>
                <a:spcPts val="600"/>
              </a:spcBef>
              <a:spcAft>
                <a:spcPts val="600"/>
              </a:spcAft>
              <a:buFont typeface="Arial" pitchFamily="34" charset="0"/>
              <a:buChar char="•"/>
            </a:pPr>
            <a:endParaRPr lang="en-US" dirty="0" smtClean="0"/>
          </a:p>
          <a:p>
            <a:pPr marL="285750" indent="-285750">
              <a:spcBef>
                <a:spcPts val="600"/>
              </a:spcBef>
              <a:spcAft>
                <a:spcPts val="600"/>
              </a:spcAft>
              <a:buFont typeface="Courier New" pitchFamily="49" charset="0"/>
              <a:buChar char="o"/>
            </a:pPr>
            <a:r>
              <a:rPr lang="en-US" dirty="0" smtClean="0"/>
              <a:t> Actual customer satisfaction</a:t>
            </a:r>
          </a:p>
          <a:p>
            <a:pPr marL="742950" lvl="1" indent="-285750">
              <a:spcBef>
                <a:spcPts val="600"/>
              </a:spcBef>
              <a:spcAft>
                <a:spcPts val="600"/>
              </a:spcAft>
              <a:buFont typeface="Arial" pitchFamily="34" charset="0"/>
              <a:buChar char="•"/>
            </a:pPr>
            <a:r>
              <a:rPr lang="en-US" dirty="0" smtClean="0"/>
              <a:t>Heightened customer expectations</a:t>
            </a:r>
          </a:p>
          <a:p>
            <a:pPr marL="742950" lvl="1" indent="-285750">
              <a:spcBef>
                <a:spcPts val="600"/>
              </a:spcBef>
              <a:spcAft>
                <a:spcPts val="600"/>
              </a:spcAft>
              <a:buFont typeface="Arial" pitchFamily="34" charset="0"/>
              <a:buChar char="•"/>
            </a:pPr>
            <a:r>
              <a:rPr lang="en-US" dirty="0" smtClean="0"/>
              <a:t>Lagging satisfaction rates for tourism and hospitality</a:t>
            </a:r>
          </a:p>
          <a:p>
            <a:pPr lvl="1">
              <a:spcBef>
                <a:spcPts val="600"/>
              </a:spcBef>
              <a:spcAft>
                <a:spcPts val="600"/>
              </a:spcAft>
            </a:pPr>
            <a:r>
              <a:rPr lang="en-US" dirty="0" smtClean="0"/>
              <a:t> </a:t>
            </a:r>
          </a:p>
          <a:p>
            <a:r>
              <a:rPr lang="en-US" dirty="0" smtClean="0"/>
              <a:t> </a:t>
            </a:r>
          </a:p>
          <a:p>
            <a:pPr marL="742950" lvl="1" indent="-285750">
              <a:spcBef>
                <a:spcPts val="600"/>
              </a:spcBef>
              <a:spcAft>
                <a:spcPts val="600"/>
              </a:spcAft>
              <a:buFont typeface="Courier New" pitchFamily="49" charset="0"/>
              <a:buChar char="o"/>
            </a:pPr>
            <a:endParaRPr lang="en-US" dirty="0"/>
          </a:p>
          <a:p>
            <a:r>
              <a:rPr lang="en-US" dirty="0"/>
              <a:t> </a:t>
            </a:r>
          </a:p>
          <a:p>
            <a:pPr marL="742950" lvl="1" indent="-285750">
              <a:spcBef>
                <a:spcPts val="600"/>
              </a:spcBef>
              <a:buFont typeface="Courier New" pitchFamily="49" charset="0"/>
              <a:buChar char="o"/>
            </a:pPr>
            <a:endParaRPr lang="en-US" sz="2000" dirty="0" smtClean="0"/>
          </a:p>
          <a:p>
            <a:pPr marL="285750" indent="-285750">
              <a:spcBef>
                <a:spcPts val="600"/>
              </a:spcBef>
              <a:buFont typeface="Courier New" pitchFamily="49" charset="0"/>
              <a:buChar char="o"/>
            </a:pPr>
            <a:endParaRPr lang="en-US" sz="2000" dirty="0" smtClean="0"/>
          </a:p>
        </p:txBody>
      </p:sp>
    </p:spTree>
    <p:extLst>
      <p:ext uri="{BB962C8B-B14F-4D97-AF65-F5344CB8AC3E}">
        <p14:creationId xmlns:p14="http://schemas.microsoft.com/office/powerpoint/2010/main" val="3825817109"/>
      </p:ext>
    </p:extLst>
  </p:cSld>
  <p:clrMapOvr>
    <a:masterClrMapping/>
  </p:clrMapOvr>
  <p:transition spd="med">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6245" y="304800"/>
            <a:ext cx="8305800" cy="609600"/>
          </a:xfrm>
        </p:spPr>
        <p:txBody>
          <a:bodyPr/>
          <a:lstStyle/>
          <a:p>
            <a:pPr algn="ctr"/>
            <a:r>
              <a:rPr lang="en-US" dirty="0"/>
              <a:t>Customer service superstars </a:t>
            </a:r>
          </a:p>
        </p:txBody>
      </p:sp>
      <p:pic>
        <p:nvPicPr>
          <p:cNvPr id="70660"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20877" y="1112786"/>
            <a:ext cx="8393113" cy="571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6583799"/>
      </p:ext>
    </p:extLst>
  </p:cSld>
  <p:clrMapOvr>
    <a:masterClrMapping/>
  </p:clrMapOvr>
  <p:transition spd="med">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530403" y="76200"/>
            <a:ext cx="6083193" cy="6858000"/>
          </a:xfrm>
          <a:prstGeom prst="rect">
            <a:avLst/>
          </a:prstGeom>
        </p:spPr>
      </p:pic>
    </p:spTree>
    <p:extLst>
      <p:ext uri="{BB962C8B-B14F-4D97-AF65-F5344CB8AC3E}">
        <p14:creationId xmlns:p14="http://schemas.microsoft.com/office/powerpoint/2010/main" val="310573469"/>
      </p:ext>
    </p:extLst>
  </p:cSld>
  <p:clrMapOvr>
    <a:masterClrMapping/>
  </p:clrMapOvr>
  <p:transition spd="med">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8305800" cy="609600"/>
          </a:xfrm>
        </p:spPr>
        <p:txBody>
          <a:bodyPr/>
          <a:lstStyle/>
          <a:p>
            <a:pPr algn="ctr"/>
            <a:r>
              <a:rPr lang="en-US" dirty="0" smtClean="0"/>
              <a:t>Asian markets </a:t>
            </a:r>
            <a:endParaRPr lang="en-US" dirty="0"/>
          </a:p>
        </p:txBody>
      </p:sp>
      <p:sp>
        <p:nvSpPr>
          <p:cNvPr id="4" name="Rectangle 3"/>
          <p:cNvSpPr/>
          <p:nvPr/>
        </p:nvSpPr>
        <p:spPr>
          <a:xfrm>
            <a:off x="990600" y="1371600"/>
            <a:ext cx="8153400" cy="4478149"/>
          </a:xfrm>
          <a:prstGeom prst="rect">
            <a:avLst/>
          </a:prstGeom>
        </p:spPr>
        <p:txBody>
          <a:bodyPr wrap="square">
            <a:spAutoFit/>
          </a:bodyPr>
          <a:lstStyle/>
          <a:p>
            <a:pPr marL="0" lvl="1">
              <a:spcBef>
                <a:spcPts val="600"/>
              </a:spcBef>
              <a:spcAft>
                <a:spcPts val="600"/>
              </a:spcAft>
            </a:pPr>
            <a:r>
              <a:rPr lang="en-US" i="1" dirty="0" smtClean="0"/>
              <a:t>Knowing our guests and their preferences helps us to understand their needs, and in turn, we are able to anticipate their requests before they even ask for assistance - </a:t>
            </a:r>
            <a:r>
              <a:rPr lang="en-US" dirty="0" smtClean="0"/>
              <a:t>The Ritz-Carlton director of sales and marketing</a:t>
            </a:r>
          </a:p>
          <a:p>
            <a:pPr marL="285750" indent="-285750">
              <a:spcBef>
                <a:spcPts val="600"/>
              </a:spcBef>
              <a:spcAft>
                <a:spcPts val="600"/>
              </a:spcAft>
              <a:buFont typeface="Courier New" pitchFamily="49" charset="0"/>
              <a:buChar char="o"/>
            </a:pPr>
            <a:endParaRPr lang="en-US" dirty="0"/>
          </a:p>
          <a:p>
            <a:pPr marL="285750" indent="-285750">
              <a:spcBef>
                <a:spcPts val="600"/>
              </a:spcBef>
              <a:spcAft>
                <a:spcPts val="600"/>
              </a:spcAft>
              <a:buFont typeface="Courier New" pitchFamily="49" charset="0"/>
              <a:buChar char="o"/>
            </a:pPr>
            <a:r>
              <a:rPr lang="en-US" dirty="0" smtClean="0"/>
              <a:t>High levels of service in tourism and hospitality</a:t>
            </a:r>
          </a:p>
          <a:p>
            <a:pPr marL="742950" lvl="1" indent="-285750">
              <a:spcBef>
                <a:spcPts val="600"/>
              </a:spcBef>
              <a:spcAft>
                <a:spcPts val="600"/>
              </a:spcAft>
              <a:buFont typeface="Courier New" pitchFamily="49" charset="0"/>
              <a:buChar char="o"/>
            </a:pPr>
            <a:r>
              <a:rPr lang="en-US" dirty="0" smtClean="0"/>
              <a:t>Customer satisfaction study in Singapore</a:t>
            </a:r>
          </a:p>
          <a:p>
            <a:pPr marL="742950" lvl="1" indent="-285750">
              <a:spcBef>
                <a:spcPts val="600"/>
              </a:spcBef>
              <a:spcAft>
                <a:spcPts val="600"/>
              </a:spcAft>
              <a:buFont typeface="Courier New" pitchFamily="49" charset="0"/>
              <a:buChar char="o"/>
            </a:pPr>
            <a:r>
              <a:rPr lang="en-US" dirty="0"/>
              <a:t>S</a:t>
            </a:r>
            <a:r>
              <a:rPr lang="en-US" dirty="0" smtClean="0"/>
              <a:t>atisfaction index across eight economic sectors, 102 organizations.  </a:t>
            </a:r>
          </a:p>
          <a:p>
            <a:pPr marL="742950" lvl="1" indent="-285750">
              <a:spcBef>
                <a:spcPts val="600"/>
              </a:spcBef>
              <a:spcAft>
                <a:spcPts val="600"/>
              </a:spcAft>
              <a:buFont typeface="Courier New" pitchFamily="49" charset="0"/>
              <a:buChar char="o"/>
            </a:pPr>
            <a:r>
              <a:rPr lang="en-US" dirty="0" smtClean="0"/>
              <a:t>Top five spots: The Ritz-Carlton, Singapore Airlines, </a:t>
            </a:r>
            <a:r>
              <a:rPr lang="en-US" dirty="0" err="1" smtClean="0"/>
              <a:t>Swissotel</a:t>
            </a:r>
            <a:r>
              <a:rPr lang="en-US" dirty="0" smtClean="0"/>
              <a:t> The Stamford, Shangri-La and Grand Hyatt </a:t>
            </a:r>
          </a:p>
          <a:p>
            <a:r>
              <a:rPr lang="en-US" dirty="0"/>
              <a:t> </a:t>
            </a:r>
          </a:p>
          <a:p>
            <a:pPr marL="742950" lvl="1" indent="-285750">
              <a:spcBef>
                <a:spcPts val="600"/>
              </a:spcBef>
              <a:buFont typeface="Courier New" pitchFamily="49" charset="0"/>
              <a:buChar char="o"/>
            </a:pPr>
            <a:endParaRPr lang="en-US" sz="2000" dirty="0" smtClean="0"/>
          </a:p>
          <a:p>
            <a:pPr marL="285750" indent="-285750">
              <a:spcBef>
                <a:spcPts val="600"/>
              </a:spcBef>
              <a:buFont typeface="Courier New" pitchFamily="49" charset="0"/>
              <a:buChar char="o"/>
            </a:pPr>
            <a:endParaRPr lang="en-US" sz="2000" dirty="0" smtClean="0"/>
          </a:p>
        </p:txBody>
      </p:sp>
    </p:spTree>
    <p:extLst>
      <p:ext uri="{BB962C8B-B14F-4D97-AF65-F5344CB8AC3E}">
        <p14:creationId xmlns:p14="http://schemas.microsoft.com/office/powerpoint/2010/main" val="69659611"/>
      </p:ext>
    </p:extLst>
  </p:cSld>
  <p:clrMapOvr>
    <a:masterClrMapping/>
  </p:clrMapOvr>
  <p:transition spd="med">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00100" y="917912"/>
            <a:ext cx="7543800" cy="5940088"/>
          </a:xfrm>
          <a:prstGeom prst="rect">
            <a:avLst/>
          </a:prstGeom>
        </p:spPr>
        <p:txBody>
          <a:bodyPr wrap="square">
            <a:spAutoFit/>
          </a:bodyPr>
          <a:lstStyle/>
          <a:p>
            <a:pPr marL="285750" indent="-285750">
              <a:buFont typeface="Courier New" pitchFamily="49" charset="0"/>
              <a:buChar char="o"/>
            </a:pPr>
            <a:endParaRPr lang="en-US" dirty="0" smtClean="0"/>
          </a:p>
          <a:p>
            <a:pPr algn="ctr"/>
            <a:r>
              <a:rPr lang="en-US" i="1" dirty="0" smtClean="0"/>
              <a:t>‘There’s </a:t>
            </a:r>
            <a:r>
              <a:rPr lang="en-US" i="1" dirty="0"/>
              <a:t>no second chance for a first impression</a:t>
            </a:r>
            <a:r>
              <a:rPr lang="en-US" i="1" dirty="0" smtClean="0"/>
              <a:t>’ </a:t>
            </a:r>
            <a:endParaRPr lang="en-US" i="1" dirty="0"/>
          </a:p>
          <a:p>
            <a:pPr algn="ctr"/>
            <a:endParaRPr lang="en-US" i="1" dirty="0"/>
          </a:p>
          <a:p>
            <a:pPr marL="285750" indent="-285750">
              <a:spcBef>
                <a:spcPts val="600"/>
              </a:spcBef>
              <a:spcAft>
                <a:spcPts val="600"/>
              </a:spcAft>
              <a:buFont typeface="Courier New" pitchFamily="49" charset="0"/>
              <a:buChar char="o"/>
            </a:pPr>
            <a:r>
              <a:rPr lang="en-US" dirty="0" smtClean="0"/>
              <a:t>Five-star </a:t>
            </a:r>
            <a:r>
              <a:rPr lang="en-US" dirty="0"/>
              <a:t>hotels, beach, restaurants, shopping malls, golf </a:t>
            </a:r>
            <a:r>
              <a:rPr lang="en-US" dirty="0" smtClean="0"/>
              <a:t>course</a:t>
            </a:r>
          </a:p>
          <a:p>
            <a:pPr marL="285750" indent="-285750">
              <a:spcBef>
                <a:spcPts val="600"/>
              </a:spcBef>
              <a:spcAft>
                <a:spcPts val="600"/>
              </a:spcAft>
              <a:buFont typeface="Courier New" pitchFamily="49" charset="0"/>
              <a:buChar char="o"/>
            </a:pPr>
            <a:r>
              <a:rPr lang="en-US" dirty="0" smtClean="0"/>
              <a:t>African-themed: Jungle </a:t>
            </a:r>
            <a:r>
              <a:rPr lang="en-US" dirty="0"/>
              <a:t>foliage, calls, </a:t>
            </a:r>
            <a:r>
              <a:rPr lang="en-US" dirty="0" smtClean="0"/>
              <a:t>scents </a:t>
            </a:r>
          </a:p>
          <a:p>
            <a:pPr marL="285750" indent="-285750">
              <a:spcBef>
                <a:spcPts val="600"/>
              </a:spcBef>
              <a:spcAft>
                <a:spcPts val="600"/>
              </a:spcAft>
              <a:buFont typeface="Courier New" pitchFamily="49" charset="0"/>
              <a:buChar char="o"/>
            </a:pPr>
            <a:r>
              <a:rPr lang="en-US" dirty="0" smtClean="0"/>
              <a:t>40 </a:t>
            </a:r>
            <a:r>
              <a:rPr lang="en-US" dirty="0"/>
              <a:t>% repeat customers</a:t>
            </a:r>
          </a:p>
          <a:p>
            <a:pPr marL="285750" indent="-285750">
              <a:spcBef>
                <a:spcPts val="600"/>
              </a:spcBef>
              <a:spcAft>
                <a:spcPts val="600"/>
              </a:spcAft>
              <a:buFont typeface="Courier New" pitchFamily="49" charset="0"/>
              <a:buChar char="o"/>
            </a:pPr>
            <a:r>
              <a:rPr lang="en-US" dirty="0"/>
              <a:t>Attention to detail</a:t>
            </a:r>
          </a:p>
          <a:p>
            <a:pPr marL="742950" lvl="1" indent="-285750">
              <a:spcBef>
                <a:spcPts val="600"/>
              </a:spcBef>
              <a:spcAft>
                <a:spcPts val="600"/>
              </a:spcAft>
              <a:buFont typeface="Arial" pitchFamily="34" charset="0"/>
              <a:buChar char="•"/>
            </a:pPr>
            <a:r>
              <a:rPr lang="en-US" dirty="0"/>
              <a:t>Cocktails at check-in</a:t>
            </a:r>
          </a:p>
          <a:p>
            <a:pPr marL="742950" lvl="1" indent="-285750">
              <a:spcBef>
                <a:spcPts val="600"/>
              </a:spcBef>
              <a:spcAft>
                <a:spcPts val="600"/>
              </a:spcAft>
              <a:buFont typeface="Arial" pitchFamily="34" charset="0"/>
              <a:buChar char="•"/>
            </a:pPr>
            <a:r>
              <a:rPr lang="en-US" dirty="0"/>
              <a:t>Televisions </a:t>
            </a:r>
            <a:r>
              <a:rPr lang="en-US" dirty="0" smtClean="0"/>
              <a:t>on guest’s </a:t>
            </a:r>
            <a:r>
              <a:rPr lang="en-US" dirty="0"/>
              <a:t>language channel </a:t>
            </a:r>
          </a:p>
          <a:p>
            <a:pPr marL="742950" lvl="1" indent="-285750">
              <a:spcBef>
                <a:spcPts val="600"/>
              </a:spcBef>
              <a:spcAft>
                <a:spcPts val="600"/>
              </a:spcAft>
              <a:buFont typeface="Arial" pitchFamily="34" charset="0"/>
              <a:buChar char="•"/>
            </a:pPr>
            <a:r>
              <a:rPr lang="en-US" dirty="0"/>
              <a:t>Staff track personal preferences</a:t>
            </a:r>
          </a:p>
          <a:p>
            <a:pPr marL="742950" lvl="1" indent="-285750">
              <a:spcBef>
                <a:spcPts val="600"/>
              </a:spcBef>
              <a:spcAft>
                <a:spcPts val="600"/>
              </a:spcAft>
              <a:buFont typeface="Arial" pitchFamily="34" charset="0"/>
              <a:buChar char="•"/>
            </a:pPr>
            <a:r>
              <a:rPr lang="en-US" dirty="0"/>
              <a:t>Complementary drinks and </a:t>
            </a:r>
            <a:r>
              <a:rPr lang="en-US" dirty="0" smtClean="0"/>
              <a:t>fruit</a:t>
            </a:r>
          </a:p>
          <a:p>
            <a:pPr marL="285750" lvl="1" indent="-285750">
              <a:spcBef>
                <a:spcPts val="600"/>
              </a:spcBef>
              <a:spcAft>
                <a:spcPts val="600"/>
              </a:spcAft>
              <a:buFont typeface="Courier New" pitchFamily="49" charset="0"/>
              <a:buChar char="o"/>
            </a:pPr>
            <a:r>
              <a:rPr lang="en-US" dirty="0" smtClean="0"/>
              <a:t>Investments in </a:t>
            </a:r>
            <a:r>
              <a:rPr lang="en-US" dirty="0"/>
              <a:t>staff training</a:t>
            </a:r>
          </a:p>
          <a:p>
            <a:pPr marL="285750" lvl="1" indent="-285750">
              <a:spcBef>
                <a:spcPts val="600"/>
              </a:spcBef>
              <a:spcAft>
                <a:spcPts val="600"/>
              </a:spcAft>
              <a:buFont typeface="Courier New" pitchFamily="49" charset="0"/>
              <a:buChar char="o"/>
            </a:pPr>
            <a:r>
              <a:rPr lang="en-US" dirty="0" smtClean="0"/>
              <a:t>Well-compensated, career </a:t>
            </a:r>
            <a:r>
              <a:rPr lang="en-US" dirty="0"/>
              <a:t>opportunities</a:t>
            </a:r>
          </a:p>
          <a:p>
            <a:pPr marL="285750" indent="-285750">
              <a:spcBef>
                <a:spcPts val="600"/>
              </a:spcBef>
              <a:spcAft>
                <a:spcPts val="600"/>
              </a:spcAft>
              <a:buFont typeface="Arial" pitchFamily="34" charset="0"/>
              <a:buChar char="•"/>
            </a:pPr>
            <a:endParaRPr lang="en-US" dirty="0"/>
          </a:p>
          <a:p>
            <a:endParaRPr lang="en-US" dirty="0" smtClean="0"/>
          </a:p>
        </p:txBody>
      </p:sp>
      <p:pic>
        <p:nvPicPr>
          <p:cNvPr id="4098" name="Picture 2" descr="C:\Users\Karen\AppData\Local\Microsoft\Windows\Temporary Internet Files\Content.IE5\1AM1THAR\Baobab Hotel,  Gran Canaria Ch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4999" y="4267200"/>
            <a:ext cx="3202741" cy="2402056"/>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nvPr>
        </p:nvSpPr>
        <p:spPr>
          <a:xfrm>
            <a:off x="838200" y="304800"/>
            <a:ext cx="8305800" cy="609600"/>
          </a:xfrm>
        </p:spPr>
        <p:txBody>
          <a:bodyPr/>
          <a:lstStyle/>
          <a:p>
            <a:r>
              <a:rPr lang="en-US" dirty="0" smtClean="0"/>
              <a:t>Case Study: </a:t>
            </a:r>
            <a:r>
              <a:rPr lang="en-US" dirty="0" smtClean="0"/>
              <a:t>The </a:t>
            </a:r>
            <a:r>
              <a:rPr lang="en-US" dirty="0" err="1"/>
              <a:t>Lopesan</a:t>
            </a:r>
            <a:r>
              <a:rPr lang="en-US" dirty="0"/>
              <a:t> Group, Gran </a:t>
            </a:r>
            <a:r>
              <a:rPr lang="en-US" dirty="0" err="1"/>
              <a:t>Canaria</a:t>
            </a:r>
            <a:r>
              <a:rPr lang="en-US" dirty="0"/>
              <a:t>, Spain </a:t>
            </a:r>
            <a:endParaRPr lang="en-US" dirty="0"/>
          </a:p>
        </p:txBody>
      </p:sp>
    </p:spTree>
    <p:extLst>
      <p:ext uri="{BB962C8B-B14F-4D97-AF65-F5344CB8AC3E}">
        <p14:creationId xmlns:p14="http://schemas.microsoft.com/office/powerpoint/2010/main" val="916560888"/>
      </p:ext>
    </p:extLst>
  </p:cSld>
  <p:clrMapOvr>
    <a:masterClrMapping/>
  </p:clrMapOvr>
  <p:transition spd="med">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8382000" cy="609600"/>
          </a:xfrm>
        </p:spPr>
        <p:txBody>
          <a:bodyPr/>
          <a:lstStyle/>
          <a:p>
            <a:pPr algn="ctr"/>
            <a:r>
              <a:rPr lang="en-US" dirty="0" smtClean="0"/>
              <a:t>Topics Covered</a:t>
            </a:r>
            <a:endParaRPr lang="en-US" dirty="0"/>
          </a:p>
        </p:txBody>
      </p:sp>
      <p:sp>
        <p:nvSpPr>
          <p:cNvPr id="4" name="Content Placeholder 3"/>
          <p:cNvSpPr>
            <a:spLocks noGrp="1"/>
          </p:cNvSpPr>
          <p:nvPr>
            <p:ph idx="1"/>
          </p:nvPr>
        </p:nvSpPr>
        <p:spPr>
          <a:xfrm>
            <a:off x="1371600" y="1295400"/>
            <a:ext cx="6934200" cy="5334000"/>
          </a:xfrm>
        </p:spPr>
        <p:txBody>
          <a:bodyPr/>
          <a:lstStyle/>
          <a:p>
            <a:pPr>
              <a:buFont typeface="Courier New" pitchFamily="49" charset="0"/>
              <a:buChar char="o"/>
            </a:pPr>
            <a:r>
              <a:rPr lang="en-CA" b="0" dirty="0"/>
              <a:t>Customer service defined</a:t>
            </a:r>
            <a:endParaRPr lang="en-US" b="0" dirty="0"/>
          </a:p>
          <a:p>
            <a:pPr>
              <a:buFont typeface="Courier New" pitchFamily="49" charset="0"/>
              <a:buChar char="o"/>
            </a:pPr>
            <a:r>
              <a:rPr lang="en-CA" b="0" dirty="0"/>
              <a:t>A history of customer service </a:t>
            </a:r>
            <a:endParaRPr lang="en-US" b="0" dirty="0"/>
          </a:p>
          <a:p>
            <a:pPr>
              <a:buFont typeface="Courier New" pitchFamily="49" charset="0"/>
              <a:buChar char="o"/>
            </a:pPr>
            <a:r>
              <a:rPr lang="en-CA" b="0" dirty="0"/>
              <a:t>The role of customer service</a:t>
            </a:r>
          </a:p>
          <a:p>
            <a:pPr lvl="1">
              <a:buFont typeface="Arial" pitchFamily="34" charset="0"/>
              <a:buChar char="•"/>
            </a:pPr>
            <a:r>
              <a:rPr lang="en-CA" b="0" dirty="0"/>
              <a:t>Unique characteristics of services</a:t>
            </a:r>
            <a:endParaRPr lang="en-US" b="0" dirty="0"/>
          </a:p>
          <a:p>
            <a:pPr lvl="1">
              <a:buFont typeface="Arial" pitchFamily="34" charset="0"/>
              <a:buChar char="•"/>
            </a:pPr>
            <a:r>
              <a:rPr lang="en-CA" b="0" dirty="0"/>
              <a:t>Services marketing triangle</a:t>
            </a:r>
            <a:endParaRPr lang="en-US" b="0" dirty="0"/>
          </a:p>
          <a:p>
            <a:pPr lvl="1">
              <a:buFont typeface="Arial" pitchFamily="34" charset="0"/>
              <a:buChar char="•"/>
            </a:pPr>
            <a:r>
              <a:rPr lang="en-CA" b="0" dirty="0"/>
              <a:t>The services marketing mix </a:t>
            </a:r>
            <a:endParaRPr lang="en-US" b="0" dirty="0"/>
          </a:p>
          <a:p>
            <a:pPr>
              <a:buFont typeface="Courier New" pitchFamily="49" charset="0"/>
              <a:buChar char="o"/>
            </a:pPr>
            <a:r>
              <a:rPr lang="en-CA" b="0" dirty="0" smtClean="0"/>
              <a:t>The importance of customer </a:t>
            </a:r>
            <a:r>
              <a:rPr lang="en-CA" b="0" dirty="0"/>
              <a:t>service in the tourism and hospitality sector</a:t>
            </a:r>
            <a:endParaRPr lang="en-US" b="0" dirty="0"/>
          </a:p>
        </p:txBody>
      </p:sp>
    </p:spTree>
    <p:extLst>
      <p:ext uri="{BB962C8B-B14F-4D97-AF65-F5344CB8AC3E}">
        <p14:creationId xmlns:p14="http://schemas.microsoft.com/office/powerpoint/2010/main" val="3712243137"/>
      </p:ext>
    </p:extLst>
  </p:cSld>
  <p:clrMapOvr>
    <a:masterClrMapping/>
  </p:clrMapOvr>
  <p:transition spd="med">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848600" cy="609600"/>
          </a:xfrm>
        </p:spPr>
        <p:txBody>
          <a:bodyPr/>
          <a:lstStyle/>
          <a:p>
            <a:pPr algn="ctr"/>
            <a:r>
              <a:rPr lang="en-US" smtClean="0"/>
              <a:t>‘At </a:t>
            </a:r>
            <a:r>
              <a:rPr lang="en-US" dirty="0" smtClean="0"/>
              <a:t>Your Service Spotlight’: Walt Disney – a legacy of customer service</a:t>
            </a:r>
            <a:endParaRPr lang="en-US" dirty="0"/>
          </a:p>
        </p:txBody>
      </p:sp>
      <p:sp>
        <p:nvSpPr>
          <p:cNvPr id="4" name="Rectangle 3"/>
          <p:cNvSpPr/>
          <p:nvPr/>
        </p:nvSpPr>
        <p:spPr>
          <a:xfrm>
            <a:off x="990600" y="1219200"/>
            <a:ext cx="8001000" cy="7017306"/>
          </a:xfrm>
          <a:prstGeom prst="rect">
            <a:avLst/>
          </a:prstGeom>
        </p:spPr>
        <p:txBody>
          <a:bodyPr wrap="square">
            <a:spAutoFit/>
          </a:bodyPr>
          <a:lstStyle/>
          <a:p>
            <a:r>
              <a:rPr lang="en-US" i="1" dirty="0"/>
              <a:t>Disneyland is a work of love. We didn’t go into Disneyland just with the idea of making money’.</a:t>
            </a:r>
            <a:endParaRPr lang="en-US" dirty="0"/>
          </a:p>
          <a:p>
            <a:endParaRPr lang="en-US" dirty="0"/>
          </a:p>
          <a:p>
            <a:pPr marL="285750" indent="-285750">
              <a:buFont typeface="Courier New" pitchFamily="49" charset="0"/>
              <a:buChar char="o"/>
            </a:pPr>
            <a:r>
              <a:rPr lang="en-US" dirty="0" smtClean="0"/>
              <a:t>Walt’s </a:t>
            </a:r>
            <a:r>
              <a:rPr lang="en-US" dirty="0"/>
              <a:t>personal philosophy (values, morals, religious beliefs, creative goals, innate psychographic awareness)</a:t>
            </a:r>
          </a:p>
          <a:p>
            <a:pPr marL="285750" indent="-285750">
              <a:buFont typeface="Courier New" pitchFamily="49" charset="0"/>
              <a:buChar char="o"/>
            </a:pPr>
            <a:endParaRPr lang="en-US" dirty="0"/>
          </a:p>
          <a:p>
            <a:pPr marL="285750" indent="-285750">
              <a:buFont typeface="Courier New" pitchFamily="49" charset="0"/>
              <a:buChar char="o"/>
            </a:pPr>
            <a:r>
              <a:rPr lang="en-US" dirty="0"/>
              <a:t>The company still holds true to his basic beliefs – and has diversified to incorporate cruises, TV channels, film studios and a training </a:t>
            </a:r>
            <a:r>
              <a:rPr lang="en-US" dirty="0" smtClean="0"/>
              <a:t>institute </a:t>
            </a:r>
            <a:endParaRPr lang="en-US" dirty="0"/>
          </a:p>
          <a:p>
            <a:endParaRPr lang="en-US" dirty="0"/>
          </a:p>
          <a:p>
            <a:pPr marL="285750" indent="-285750">
              <a:buFont typeface="Courier New" pitchFamily="49" charset="0"/>
              <a:buChar char="o"/>
            </a:pPr>
            <a:r>
              <a:rPr lang="en-US" dirty="0"/>
              <a:t>C</a:t>
            </a:r>
            <a:r>
              <a:rPr lang="en-US" dirty="0" smtClean="0"/>
              <a:t>ommitment to </a:t>
            </a:r>
            <a:r>
              <a:rPr lang="en-US" dirty="0"/>
              <a:t>customers  </a:t>
            </a:r>
            <a:r>
              <a:rPr lang="en-US" dirty="0" smtClean="0"/>
              <a:t>- a </a:t>
            </a:r>
            <a:r>
              <a:rPr lang="en-US" dirty="0"/>
              <a:t>focus on the guest experience rather than traditional business </a:t>
            </a:r>
            <a:r>
              <a:rPr lang="en-US" dirty="0" smtClean="0"/>
              <a:t>efficiencies</a:t>
            </a:r>
          </a:p>
          <a:p>
            <a:pPr marL="285750" indent="-285750">
              <a:buFont typeface="Courier New" pitchFamily="49" charset="0"/>
              <a:buChar char="o"/>
            </a:pPr>
            <a:endParaRPr lang="en-US" dirty="0"/>
          </a:p>
          <a:p>
            <a:pPr marL="285750" indent="-285750">
              <a:buFont typeface="Courier New" pitchFamily="49" charset="0"/>
              <a:buChar char="o"/>
            </a:pPr>
            <a:r>
              <a:rPr lang="en-US" dirty="0" smtClean="0"/>
              <a:t>‘Imagineering</a:t>
            </a:r>
            <a:r>
              <a:rPr lang="en-US" dirty="0"/>
              <a:t>’ </a:t>
            </a:r>
          </a:p>
          <a:p>
            <a:pPr marL="742950" lvl="1" indent="-285750">
              <a:buFont typeface="Courier New" pitchFamily="49" charset="0"/>
              <a:buChar char="o"/>
            </a:pPr>
            <a:r>
              <a:rPr lang="en-US" dirty="0"/>
              <a:t>‘what ifs’ </a:t>
            </a:r>
          </a:p>
          <a:p>
            <a:pPr marL="742950" lvl="1" indent="-285750">
              <a:buFont typeface="Courier New" pitchFamily="49" charset="0"/>
              <a:buChar char="o"/>
            </a:pPr>
            <a:r>
              <a:rPr lang="en-US" dirty="0"/>
              <a:t>positive alternative to saying ‘no’ </a:t>
            </a:r>
            <a:endParaRPr lang="en-US" dirty="0" smtClean="0"/>
          </a:p>
          <a:p>
            <a:pPr marL="285750" indent="-285750">
              <a:buFont typeface="Courier New" pitchFamily="49" charset="0"/>
              <a:buChar char="o"/>
            </a:pPr>
            <a:endParaRPr lang="en-US" dirty="0" smtClean="0"/>
          </a:p>
          <a:p>
            <a:pPr marL="285750" indent="-285750">
              <a:buFont typeface="Courier New" pitchFamily="49" charset="0"/>
              <a:buChar char="o"/>
            </a:pPr>
            <a:r>
              <a:rPr lang="en-US" dirty="0" smtClean="0"/>
              <a:t>‘</a:t>
            </a:r>
            <a:r>
              <a:rPr lang="en-US" dirty="0" err="1"/>
              <a:t>Guestology</a:t>
            </a:r>
            <a:r>
              <a:rPr lang="en-US" dirty="0" smtClean="0"/>
              <a:t>’</a:t>
            </a:r>
          </a:p>
          <a:p>
            <a:pPr marL="285750" indent="-285750">
              <a:buFont typeface="Courier New" pitchFamily="49" charset="0"/>
              <a:buChar char="o"/>
            </a:pPr>
            <a:endParaRPr lang="en-US" dirty="0"/>
          </a:p>
          <a:p>
            <a:pPr marL="285750" indent="-285750">
              <a:buFont typeface="Courier New" pitchFamily="49" charset="0"/>
              <a:buChar char="o"/>
            </a:pPr>
            <a:r>
              <a:rPr lang="en-US" dirty="0" smtClean="0"/>
              <a:t>Disney Institute</a:t>
            </a:r>
            <a:endParaRPr lang="en-US" dirty="0"/>
          </a:p>
          <a:p>
            <a:r>
              <a:rPr lang="en-US" dirty="0"/>
              <a:t> </a:t>
            </a:r>
          </a:p>
          <a:p>
            <a:pPr marL="285750" indent="-285750">
              <a:buFont typeface="Courier New" pitchFamily="49" charset="0"/>
              <a:buChar char="o"/>
            </a:pPr>
            <a:endParaRPr lang="en-US" dirty="0" smtClean="0"/>
          </a:p>
          <a:p>
            <a:endParaRPr lang="en-US" dirty="0"/>
          </a:p>
          <a:p>
            <a:endParaRPr lang="en-US" dirty="0" smtClean="0"/>
          </a:p>
          <a:p>
            <a:endParaRPr lang="en-US" dirty="0"/>
          </a:p>
          <a:p>
            <a:endParaRPr lang="en-US" dirty="0" smtClean="0"/>
          </a:p>
        </p:txBody>
      </p:sp>
      <p:pic>
        <p:nvPicPr>
          <p:cNvPr id="3076" name="Picture 4" descr="C:\Users\Karen\Downloads\HKDisney_Ch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4114800"/>
            <a:ext cx="3733800" cy="2483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6808223"/>
      </p:ext>
    </p:extLst>
  </p:cSld>
  <p:clrMapOvr>
    <a:masterClrMapping/>
  </p:clrMapOvr>
  <p:transition spd="med">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6858000" cy="609600"/>
          </a:xfrm>
        </p:spPr>
        <p:txBody>
          <a:bodyPr/>
          <a:lstStyle/>
          <a:p>
            <a:pPr algn="ctr"/>
            <a:r>
              <a:rPr lang="en-US" dirty="0" smtClean="0"/>
              <a:t>Customer service</a:t>
            </a:r>
            <a:endParaRPr lang="en-US" dirty="0"/>
          </a:p>
        </p:txBody>
      </p:sp>
      <p:sp>
        <p:nvSpPr>
          <p:cNvPr id="4" name="Rectangle 3"/>
          <p:cNvSpPr/>
          <p:nvPr/>
        </p:nvSpPr>
        <p:spPr>
          <a:xfrm>
            <a:off x="1219200" y="1219200"/>
            <a:ext cx="7543800" cy="3200876"/>
          </a:xfrm>
          <a:prstGeom prst="rect">
            <a:avLst/>
          </a:prstGeom>
        </p:spPr>
        <p:txBody>
          <a:bodyPr wrap="square">
            <a:spAutoFit/>
          </a:bodyPr>
          <a:lstStyle/>
          <a:p>
            <a:pPr marL="285750" indent="-285750">
              <a:spcBef>
                <a:spcPts val="600"/>
              </a:spcBef>
              <a:spcAft>
                <a:spcPts val="600"/>
              </a:spcAft>
              <a:buFont typeface="Courier New" pitchFamily="49" charset="0"/>
              <a:buChar char="o"/>
            </a:pPr>
            <a:r>
              <a:rPr lang="en-US" dirty="0"/>
              <a:t>Many attempts have been made to define customer service</a:t>
            </a:r>
          </a:p>
          <a:p>
            <a:pPr marL="285750" indent="-285750">
              <a:spcBef>
                <a:spcPts val="600"/>
              </a:spcBef>
              <a:spcAft>
                <a:spcPts val="600"/>
              </a:spcAft>
              <a:buFont typeface="Courier New" pitchFamily="49" charset="0"/>
              <a:buChar char="o"/>
            </a:pPr>
            <a:r>
              <a:rPr lang="en-US" dirty="0"/>
              <a:t>The definition used in this book is as follows:</a:t>
            </a:r>
          </a:p>
          <a:p>
            <a:pPr>
              <a:spcBef>
                <a:spcPts val="600"/>
              </a:spcBef>
              <a:spcAft>
                <a:spcPts val="600"/>
              </a:spcAft>
            </a:pPr>
            <a:r>
              <a:rPr lang="en-US" i="1" dirty="0"/>
              <a:t>“Customer service is the practice of delivering products and services to both internal and external customers via the efforts of employees or through the provision of an appropriate </a:t>
            </a:r>
            <a:r>
              <a:rPr lang="en-US" i="1" dirty="0" err="1"/>
              <a:t>servicescape</a:t>
            </a:r>
            <a:r>
              <a:rPr lang="en-US" i="1" dirty="0"/>
              <a:t>.”</a:t>
            </a:r>
            <a:endParaRPr lang="en-US" dirty="0"/>
          </a:p>
          <a:p>
            <a:pPr marL="285750" indent="-285750">
              <a:spcBef>
                <a:spcPts val="600"/>
              </a:spcBef>
              <a:spcAft>
                <a:spcPts val="600"/>
              </a:spcAft>
              <a:buFont typeface="Courier New" pitchFamily="49" charset="0"/>
              <a:buChar char="o"/>
            </a:pPr>
            <a:r>
              <a:rPr lang="en-US" dirty="0"/>
              <a:t>It acknowledges that customer service is more that interaction between employees and customers</a:t>
            </a:r>
          </a:p>
          <a:p>
            <a:pPr marL="285750" indent="-285750">
              <a:spcBef>
                <a:spcPts val="600"/>
              </a:spcBef>
              <a:spcAft>
                <a:spcPts val="600"/>
              </a:spcAft>
              <a:buFont typeface="Courier New" pitchFamily="49" charset="0"/>
              <a:buChar char="o"/>
            </a:pPr>
            <a:r>
              <a:rPr lang="en-US" dirty="0"/>
              <a:t>It also relates to the physical infrastructure or the hospitality ‘</a:t>
            </a:r>
            <a:r>
              <a:rPr lang="en-US" dirty="0" err="1"/>
              <a:t>servicescape</a:t>
            </a:r>
            <a:r>
              <a:rPr lang="en-US" dirty="0"/>
              <a:t>’</a:t>
            </a:r>
          </a:p>
        </p:txBody>
      </p:sp>
    </p:spTree>
    <p:extLst>
      <p:ext uri="{BB962C8B-B14F-4D97-AF65-F5344CB8AC3E}">
        <p14:creationId xmlns:p14="http://schemas.microsoft.com/office/powerpoint/2010/main" val="673244210"/>
      </p:ext>
    </p:extLst>
  </p:cSld>
  <p:clrMapOvr>
    <a:masterClrMapping/>
  </p:clrMapOvr>
  <p:transition spd="med">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8305800" cy="609600"/>
          </a:xfrm>
        </p:spPr>
        <p:txBody>
          <a:bodyPr/>
          <a:lstStyle/>
          <a:p>
            <a:pPr algn="ctr"/>
            <a:r>
              <a:rPr lang="en-US" dirty="0" smtClean="0"/>
              <a:t>History of customer service</a:t>
            </a:r>
            <a:endParaRPr lang="en-US" dirty="0"/>
          </a:p>
        </p:txBody>
      </p:sp>
      <p:sp>
        <p:nvSpPr>
          <p:cNvPr id="4" name="Rectangle 3"/>
          <p:cNvSpPr/>
          <p:nvPr/>
        </p:nvSpPr>
        <p:spPr>
          <a:xfrm>
            <a:off x="1066800" y="1295400"/>
            <a:ext cx="7929716" cy="5478423"/>
          </a:xfrm>
          <a:prstGeom prst="rect">
            <a:avLst/>
          </a:prstGeom>
        </p:spPr>
        <p:txBody>
          <a:bodyPr wrap="square">
            <a:spAutoFit/>
          </a:bodyPr>
          <a:lstStyle/>
          <a:p>
            <a:pPr>
              <a:spcBef>
                <a:spcPts val="600"/>
              </a:spcBef>
            </a:pPr>
            <a:endParaRPr lang="en-US" sz="1200" dirty="0"/>
          </a:p>
          <a:p>
            <a:pPr marL="342900" indent="-342900">
              <a:spcBef>
                <a:spcPts val="600"/>
              </a:spcBef>
              <a:spcAft>
                <a:spcPts val="600"/>
              </a:spcAft>
              <a:buFont typeface="Courier New" pitchFamily="49" charset="0"/>
              <a:buChar char="o"/>
            </a:pPr>
            <a:r>
              <a:rPr lang="en-US" sz="2000" dirty="0"/>
              <a:t>1800s Craftsman economy</a:t>
            </a:r>
          </a:p>
          <a:p>
            <a:pPr marL="800100" lvl="1" indent="-342900">
              <a:spcBef>
                <a:spcPts val="600"/>
              </a:spcBef>
              <a:spcAft>
                <a:spcPts val="600"/>
              </a:spcAft>
              <a:buFont typeface="Courier New" pitchFamily="49" charset="0"/>
              <a:buChar char="o"/>
            </a:pPr>
            <a:r>
              <a:rPr lang="en-US" sz="2000" dirty="0" smtClean="0"/>
              <a:t>Business </a:t>
            </a:r>
            <a:r>
              <a:rPr lang="en-US" sz="2000" dirty="0"/>
              <a:t>owners also frontline employees </a:t>
            </a:r>
          </a:p>
          <a:p>
            <a:pPr marL="800100" lvl="1" indent="-342900">
              <a:spcBef>
                <a:spcPts val="600"/>
              </a:spcBef>
              <a:spcAft>
                <a:spcPts val="600"/>
              </a:spcAft>
              <a:buFont typeface="Courier New" pitchFamily="49" charset="0"/>
              <a:buChar char="o"/>
            </a:pPr>
            <a:r>
              <a:rPr lang="en-US" sz="2000" dirty="0"/>
              <a:t>Customized orders </a:t>
            </a:r>
            <a:endParaRPr lang="en-US" sz="2000" dirty="0" smtClean="0"/>
          </a:p>
          <a:p>
            <a:pPr marL="342900" indent="-342900">
              <a:spcBef>
                <a:spcPts val="600"/>
              </a:spcBef>
              <a:spcAft>
                <a:spcPts val="600"/>
              </a:spcAft>
              <a:buFont typeface="Courier New" pitchFamily="49" charset="0"/>
              <a:buChar char="o"/>
            </a:pPr>
            <a:r>
              <a:rPr lang="en-US" sz="2000" dirty="0"/>
              <a:t>20</a:t>
            </a:r>
            <a:r>
              <a:rPr lang="en-US" sz="2000" baseline="30000" dirty="0"/>
              <a:t>th</a:t>
            </a:r>
            <a:r>
              <a:rPr lang="en-US" sz="2000" dirty="0"/>
              <a:t> century mass </a:t>
            </a:r>
            <a:r>
              <a:rPr lang="en-US" sz="2000" dirty="0" smtClean="0"/>
              <a:t>production</a:t>
            </a:r>
          </a:p>
          <a:p>
            <a:pPr marL="800100" lvl="1" indent="-342900">
              <a:spcBef>
                <a:spcPts val="600"/>
              </a:spcBef>
              <a:spcAft>
                <a:spcPts val="600"/>
              </a:spcAft>
              <a:buFont typeface="Courier New" pitchFamily="49" charset="0"/>
              <a:buChar char="o"/>
            </a:pPr>
            <a:r>
              <a:rPr lang="en-US" sz="2000" dirty="0"/>
              <a:t>Less individualized  </a:t>
            </a:r>
            <a:r>
              <a:rPr lang="en-US" sz="2000" dirty="0" smtClean="0"/>
              <a:t>service</a:t>
            </a:r>
          </a:p>
          <a:p>
            <a:pPr marL="800100" lvl="1" indent="-342900">
              <a:spcBef>
                <a:spcPts val="600"/>
              </a:spcBef>
              <a:spcAft>
                <a:spcPts val="600"/>
              </a:spcAft>
              <a:buFont typeface="Courier New" pitchFamily="49" charset="0"/>
              <a:buChar char="o"/>
            </a:pPr>
            <a:r>
              <a:rPr lang="en-US" sz="2000" dirty="0"/>
              <a:t>Post WWII </a:t>
            </a:r>
            <a:r>
              <a:rPr lang="en-US" sz="2000" dirty="0" smtClean="0"/>
              <a:t>demand: Power </a:t>
            </a:r>
            <a:r>
              <a:rPr lang="en-US" sz="2000" dirty="0"/>
              <a:t>of suppliers surpasses that of consumers</a:t>
            </a:r>
          </a:p>
          <a:p>
            <a:pPr marL="800100" lvl="1" indent="-342900">
              <a:spcBef>
                <a:spcPts val="600"/>
              </a:spcBef>
              <a:spcAft>
                <a:spcPts val="600"/>
              </a:spcAft>
              <a:buFont typeface="Courier New" pitchFamily="49" charset="0"/>
              <a:buChar char="o"/>
            </a:pPr>
            <a:r>
              <a:rPr lang="en-US" sz="2000" dirty="0" smtClean="0"/>
              <a:t>1970s: Western </a:t>
            </a:r>
            <a:r>
              <a:rPr lang="en-US" sz="2000" dirty="0"/>
              <a:t>manufacturers compete with Asia </a:t>
            </a:r>
          </a:p>
          <a:p>
            <a:pPr marL="800100" lvl="1" indent="-342900">
              <a:spcBef>
                <a:spcPts val="600"/>
              </a:spcBef>
              <a:spcAft>
                <a:spcPts val="600"/>
              </a:spcAft>
              <a:buFont typeface="Courier New" pitchFamily="49" charset="0"/>
              <a:buChar char="o"/>
            </a:pPr>
            <a:r>
              <a:rPr lang="en-US" sz="2000" dirty="0" smtClean="0"/>
              <a:t>1990sL Suppliers </a:t>
            </a:r>
            <a:r>
              <a:rPr lang="en-US" sz="2000" dirty="0"/>
              <a:t>more selective </a:t>
            </a:r>
          </a:p>
          <a:p>
            <a:pPr marL="739775" indent="-342900">
              <a:spcBef>
                <a:spcPts val="600"/>
              </a:spcBef>
              <a:spcAft>
                <a:spcPts val="600"/>
              </a:spcAft>
              <a:buSzPct val="80000"/>
              <a:buFont typeface="Courier New" pitchFamily="49" charset="0"/>
              <a:buChar char="o"/>
            </a:pPr>
            <a:r>
              <a:rPr lang="en-US" sz="2000" dirty="0" smtClean="0"/>
              <a:t>Present day: Shift </a:t>
            </a:r>
            <a:r>
              <a:rPr lang="en-US" sz="2000" dirty="0"/>
              <a:t>to service economy</a:t>
            </a:r>
          </a:p>
          <a:p>
            <a:pPr marL="800100" lvl="1" indent="-342900">
              <a:spcBef>
                <a:spcPts val="600"/>
              </a:spcBef>
              <a:spcAft>
                <a:spcPts val="600"/>
              </a:spcAft>
              <a:buFont typeface="Courier New" pitchFamily="49" charset="0"/>
              <a:buChar char="o"/>
            </a:pPr>
            <a:endParaRPr lang="en-US" sz="2000" dirty="0" smtClean="0"/>
          </a:p>
          <a:p>
            <a:pPr lvl="1">
              <a:spcBef>
                <a:spcPts val="0"/>
              </a:spcBef>
              <a:spcAft>
                <a:spcPts val="0"/>
              </a:spcAft>
            </a:pPr>
            <a:endParaRPr lang="en-US" dirty="0" smtClean="0"/>
          </a:p>
        </p:txBody>
      </p:sp>
    </p:spTree>
    <p:extLst>
      <p:ext uri="{BB962C8B-B14F-4D97-AF65-F5344CB8AC3E}">
        <p14:creationId xmlns:p14="http://schemas.microsoft.com/office/powerpoint/2010/main" val="1093856988"/>
      </p:ext>
    </p:extLst>
  </p:cSld>
  <p:clrMapOvr>
    <a:masterClrMapping/>
  </p:clrMapOvr>
  <p:transition spd="med">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8305800" cy="609600"/>
          </a:xfrm>
        </p:spPr>
        <p:txBody>
          <a:bodyPr/>
          <a:lstStyle/>
          <a:p>
            <a:pPr algn="ctr"/>
            <a:r>
              <a:rPr lang="en-US" dirty="0" smtClean="0"/>
              <a:t>Reasons companies may not provide excellent customer service</a:t>
            </a:r>
            <a:r>
              <a:rPr lang="en-US" dirty="0"/>
              <a:t> </a:t>
            </a:r>
            <a:r>
              <a:rPr lang="en-US" dirty="0" smtClean="0"/>
              <a:t>include….</a:t>
            </a:r>
            <a:endParaRPr lang="en-US" dirty="0"/>
          </a:p>
        </p:txBody>
      </p:sp>
      <p:sp>
        <p:nvSpPr>
          <p:cNvPr id="4" name="Rectangle 3"/>
          <p:cNvSpPr/>
          <p:nvPr/>
        </p:nvSpPr>
        <p:spPr>
          <a:xfrm>
            <a:off x="990600" y="1219200"/>
            <a:ext cx="8153400" cy="1631216"/>
          </a:xfrm>
          <a:prstGeom prst="rect">
            <a:avLst/>
          </a:prstGeom>
        </p:spPr>
        <p:txBody>
          <a:bodyPr wrap="square">
            <a:spAutoFit/>
          </a:bodyPr>
          <a:lstStyle/>
          <a:p>
            <a:pPr marL="285750" indent="-285750">
              <a:spcBef>
                <a:spcPts val="600"/>
              </a:spcBef>
              <a:spcAft>
                <a:spcPts val="600"/>
              </a:spcAft>
              <a:buFont typeface="Courier New" pitchFamily="49" charset="0"/>
              <a:buChar char="o"/>
            </a:pPr>
            <a:r>
              <a:rPr lang="en-US" sz="2000" dirty="0" smtClean="0">
                <a:solidFill>
                  <a:srgbClr val="000000"/>
                </a:solidFill>
              </a:rPr>
              <a:t>Companies </a:t>
            </a:r>
            <a:r>
              <a:rPr lang="en-US" sz="2000" dirty="0">
                <a:solidFill>
                  <a:srgbClr val="000000"/>
                </a:solidFill>
              </a:rPr>
              <a:t>wrongly believe they are providing service </a:t>
            </a:r>
            <a:r>
              <a:rPr lang="en-US" sz="2000" dirty="0" smtClean="0">
                <a:solidFill>
                  <a:srgbClr val="000000"/>
                </a:solidFill>
              </a:rPr>
              <a:t>excellence</a:t>
            </a:r>
          </a:p>
          <a:p>
            <a:pPr marL="285750" indent="-285750">
              <a:spcBef>
                <a:spcPts val="600"/>
              </a:spcBef>
              <a:spcAft>
                <a:spcPts val="600"/>
              </a:spcAft>
              <a:buFont typeface="Courier New" pitchFamily="49" charset="0"/>
              <a:buChar char="o"/>
            </a:pPr>
            <a:r>
              <a:rPr lang="en-US" sz="2000" dirty="0" smtClean="0">
                <a:solidFill>
                  <a:srgbClr val="000000"/>
                </a:solidFill>
              </a:rPr>
              <a:t>Organizations don’t </a:t>
            </a:r>
            <a:r>
              <a:rPr lang="en-US" sz="2000" dirty="0">
                <a:solidFill>
                  <a:srgbClr val="000000"/>
                </a:solidFill>
              </a:rPr>
              <a:t>understand the significance of customer </a:t>
            </a:r>
            <a:r>
              <a:rPr lang="en-US" sz="2000" dirty="0" smtClean="0">
                <a:solidFill>
                  <a:srgbClr val="000000"/>
                </a:solidFill>
              </a:rPr>
              <a:t>service</a:t>
            </a:r>
          </a:p>
          <a:p>
            <a:pPr marL="285750" indent="-285750">
              <a:spcBef>
                <a:spcPts val="600"/>
              </a:spcBef>
              <a:spcAft>
                <a:spcPts val="600"/>
              </a:spcAft>
              <a:buFont typeface="Courier New" pitchFamily="49" charset="0"/>
              <a:buChar char="o"/>
            </a:pPr>
            <a:r>
              <a:rPr lang="en-US" sz="2000" dirty="0" smtClean="0">
                <a:solidFill>
                  <a:srgbClr val="000000"/>
                </a:solidFill>
              </a:rPr>
              <a:t>Companies don’t </a:t>
            </a:r>
            <a:r>
              <a:rPr lang="en-US" sz="2000" dirty="0">
                <a:solidFill>
                  <a:srgbClr val="000000"/>
                </a:solidFill>
              </a:rPr>
              <a:t>know how to deliver consistent, high quality customer service on an on-going </a:t>
            </a:r>
            <a:r>
              <a:rPr lang="en-US" sz="2000" dirty="0" smtClean="0">
                <a:solidFill>
                  <a:srgbClr val="000000"/>
                </a:solidFill>
              </a:rPr>
              <a:t>basis</a:t>
            </a:r>
          </a:p>
        </p:txBody>
      </p:sp>
      <p:pic>
        <p:nvPicPr>
          <p:cNvPr id="5" name="Picture 2" descr="A graph showing that shows companies think they are offering superior customer service percent of the time, while customers feel they are receiving excellent customer service 8 percent of the tim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93157" y="2895600"/>
            <a:ext cx="7974643" cy="3962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60366472"/>
      </p:ext>
    </p:extLst>
  </p:cSld>
  <p:clrMapOvr>
    <a:masterClrMapping/>
  </p:clrMapOvr>
  <p:transition spd="med">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6858000" cy="609600"/>
          </a:xfrm>
        </p:spPr>
        <p:txBody>
          <a:bodyPr/>
          <a:lstStyle/>
          <a:p>
            <a:pPr algn="ctr"/>
            <a:r>
              <a:rPr lang="en-US" dirty="0" smtClean="0"/>
              <a:t>Snapshot: Customer service at the Augusta Masters</a:t>
            </a:r>
            <a:endParaRPr lang="en-US" dirty="0"/>
          </a:p>
        </p:txBody>
      </p:sp>
      <p:sp>
        <p:nvSpPr>
          <p:cNvPr id="3" name="Content Placeholder 2"/>
          <p:cNvSpPr>
            <a:spLocks noGrp="1"/>
          </p:cNvSpPr>
          <p:nvPr>
            <p:ph idx="1"/>
          </p:nvPr>
        </p:nvSpPr>
        <p:spPr>
          <a:xfrm>
            <a:off x="1371600" y="1219200"/>
            <a:ext cx="6934200" cy="4953000"/>
          </a:xfrm>
        </p:spPr>
        <p:txBody>
          <a:bodyPr/>
          <a:lstStyle/>
          <a:p>
            <a:pPr marL="0" indent="0" algn="ctr">
              <a:buNone/>
            </a:pPr>
            <a:r>
              <a:rPr lang="en-US" sz="1800" b="0" i="1" dirty="0"/>
              <a:t>‘In the race for excellence, there is no finishing line</a:t>
            </a:r>
            <a:r>
              <a:rPr lang="en-US" sz="1800" b="0" i="1" dirty="0" smtClean="0"/>
              <a:t>’. </a:t>
            </a:r>
            <a:endParaRPr lang="en-US" sz="1800" b="0" i="1" dirty="0"/>
          </a:p>
          <a:p>
            <a:pPr algn="ctr"/>
            <a:endParaRPr lang="en-US" b="0" i="1" dirty="0"/>
          </a:p>
        </p:txBody>
      </p:sp>
      <p:pic>
        <p:nvPicPr>
          <p:cNvPr id="1026" name="Picture 2" descr="C:\Users\Karen\AppData\Local\Microsoft\Windows\Temporary Internet Files\Content.IE5\EH852AR9\Clifford Roberts Ch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4600" y="4091702"/>
            <a:ext cx="2680748" cy="259637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928148" y="1737360"/>
            <a:ext cx="8077200" cy="3816429"/>
          </a:xfrm>
          <a:prstGeom prst="rect">
            <a:avLst/>
          </a:prstGeom>
        </p:spPr>
        <p:txBody>
          <a:bodyPr wrap="square">
            <a:spAutoFit/>
          </a:bodyPr>
          <a:lstStyle/>
          <a:p>
            <a:pPr>
              <a:spcBef>
                <a:spcPts val="600"/>
              </a:spcBef>
              <a:spcAft>
                <a:spcPts val="600"/>
              </a:spcAft>
            </a:pPr>
            <a:r>
              <a:rPr lang="en-US" dirty="0"/>
              <a:t>Many key features of professional golf tournaments introduced in Augusta </a:t>
            </a:r>
          </a:p>
          <a:p>
            <a:pPr marL="285750" indent="-285750">
              <a:spcBef>
                <a:spcPts val="600"/>
              </a:spcBef>
              <a:spcAft>
                <a:spcPts val="600"/>
              </a:spcAft>
              <a:buFont typeface="Courier New" pitchFamily="49" charset="0"/>
              <a:buChar char="o"/>
            </a:pPr>
            <a:r>
              <a:rPr lang="en-US" dirty="0"/>
              <a:t>Focus on serving ‘Patrons’ and was the ‘first’ in many areas:</a:t>
            </a:r>
          </a:p>
          <a:p>
            <a:pPr marL="742950" lvl="1" indent="-285750">
              <a:spcBef>
                <a:spcPts val="600"/>
              </a:spcBef>
              <a:spcAft>
                <a:spcPts val="600"/>
              </a:spcAft>
              <a:buFont typeface="Arial" pitchFamily="34" charset="0"/>
              <a:buChar char="•"/>
            </a:pPr>
            <a:r>
              <a:rPr lang="en-US" dirty="0"/>
              <a:t>Bleachers, rope galleries, closed circuit TV, on-course scoreboards </a:t>
            </a:r>
          </a:p>
          <a:p>
            <a:pPr marL="742950" lvl="1" indent="-285750">
              <a:spcBef>
                <a:spcPts val="600"/>
              </a:spcBef>
              <a:spcAft>
                <a:spcPts val="600"/>
              </a:spcAft>
              <a:buFont typeface="Arial" pitchFamily="34" charset="0"/>
              <a:buChar char="•"/>
            </a:pPr>
            <a:r>
              <a:rPr lang="en-US" dirty="0"/>
              <a:t>Picnicking grounds, plenty of lavatories</a:t>
            </a:r>
          </a:p>
          <a:p>
            <a:pPr marL="742950" lvl="1" indent="-285750">
              <a:spcBef>
                <a:spcPts val="600"/>
              </a:spcBef>
              <a:spcAft>
                <a:spcPts val="600"/>
              </a:spcAft>
              <a:buFont typeface="Arial" pitchFamily="34" charset="0"/>
              <a:buChar char="•"/>
            </a:pPr>
            <a:r>
              <a:rPr lang="en-US" dirty="0"/>
              <a:t>Great value food – </a:t>
            </a:r>
          </a:p>
          <a:p>
            <a:pPr marL="285750" indent="-285750">
              <a:spcBef>
                <a:spcPts val="600"/>
              </a:spcBef>
              <a:spcAft>
                <a:spcPts val="600"/>
              </a:spcAft>
              <a:buFont typeface="Arial" pitchFamily="34" charset="0"/>
              <a:buChar char="•"/>
            </a:pPr>
            <a:r>
              <a:rPr lang="en-US" dirty="0"/>
              <a:t>Still the competition by which others are judged</a:t>
            </a:r>
          </a:p>
          <a:p>
            <a:pPr marL="742950" lvl="1" indent="-285750">
              <a:spcBef>
                <a:spcPts val="600"/>
              </a:spcBef>
              <a:spcAft>
                <a:spcPts val="600"/>
              </a:spcAft>
              <a:buFont typeface="Arial" pitchFamily="34" charset="0"/>
              <a:buChar char="•"/>
            </a:pPr>
            <a:r>
              <a:rPr lang="en-US" dirty="0"/>
              <a:t>3,500 staff employed every year</a:t>
            </a:r>
          </a:p>
          <a:p>
            <a:pPr marL="742950" lvl="1" indent="-285750">
              <a:spcBef>
                <a:spcPts val="600"/>
              </a:spcBef>
              <a:spcAft>
                <a:spcPts val="600"/>
              </a:spcAft>
              <a:buFont typeface="Arial" pitchFamily="34" charset="0"/>
              <a:buChar char="•"/>
            </a:pPr>
            <a:r>
              <a:rPr lang="en-US" dirty="0"/>
              <a:t>They look for ‘a special kind of person’</a:t>
            </a:r>
          </a:p>
          <a:p>
            <a:pPr marL="742950" lvl="1" indent="-285750">
              <a:spcBef>
                <a:spcPts val="600"/>
              </a:spcBef>
              <a:spcAft>
                <a:spcPts val="600"/>
              </a:spcAft>
              <a:buFont typeface="Arial" pitchFamily="34" charset="0"/>
              <a:buChar char="•"/>
            </a:pPr>
            <a:r>
              <a:rPr lang="en-US" dirty="0"/>
              <a:t>Clifford’s principles are guiding philosophy</a:t>
            </a:r>
          </a:p>
        </p:txBody>
      </p:sp>
    </p:spTree>
    <p:extLst>
      <p:ext uri="{BB962C8B-B14F-4D97-AF65-F5344CB8AC3E}">
        <p14:creationId xmlns:p14="http://schemas.microsoft.com/office/powerpoint/2010/main" val="312695945"/>
      </p:ext>
    </p:extLst>
  </p:cSld>
  <p:clrMapOvr>
    <a:masterClrMapping/>
  </p:clrMapOvr>
  <p:transition spd="med">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1" y="228600"/>
            <a:ext cx="8099322" cy="609600"/>
          </a:xfrm>
        </p:spPr>
        <p:txBody>
          <a:bodyPr/>
          <a:lstStyle/>
          <a:p>
            <a:pPr algn="ctr"/>
            <a:r>
              <a:rPr lang="en-US" dirty="0" smtClean="0"/>
              <a:t>Role of customer service</a:t>
            </a:r>
            <a:endParaRPr lang="en-US" dirty="0"/>
          </a:p>
        </p:txBody>
      </p:sp>
      <p:sp>
        <p:nvSpPr>
          <p:cNvPr id="4" name="Rectangle 3"/>
          <p:cNvSpPr/>
          <p:nvPr/>
        </p:nvSpPr>
        <p:spPr>
          <a:xfrm>
            <a:off x="1187245" y="1219199"/>
            <a:ext cx="7543800" cy="1938992"/>
          </a:xfrm>
          <a:prstGeom prst="rect">
            <a:avLst/>
          </a:prstGeom>
        </p:spPr>
        <p:txBody>
          <a:bodyPr wrap="square">
            <a:spAutoFit/>
          </a:bodyPr>
          <a:lstStyle/>
          <a:p>
            <a:pPr>
              <a:spcBef>
                <a:spcPts val="600"/>
              </a:spcBef>
              <a:spcAft>
                <a:spcPts val="600"/>
              </a:spcAft>
            </a:pPr>
            <a:r>
              <a:rPr lang="en-US" dirty="0" smtClean="0"/>
              <a:t>Models to </a:t>
            </a:r>
            <a:r>
              <a:rPr lang="en-US" dirty="0"/>
              <a:t>assist in </a:t>
            </a:r>
            <a:r>
              <a:rPr lang="en-US" dirty="0" smtClean="0"/>
              <a:t>services </a:t>
            </a:r>
            <a:r>
              <a:rPr lang="en-US" dirty="0"/>
              <a:t>marketing and management </a:t>
            </a:r>
            <a:r>
              <a:rPr lang="en-US" dirty="0" smtClean="0"/>
              <a:t>decisions at the </a:t>
            </a:r>
            <a:r>
              <a:rPr lang="en-US" dirty="0"/>
              <a:t>strategic and implementation </a:t>
            </a:r>
            <a:r>
              <a:rPr lang="en-US" dirty="0" smtClean="0"/>
              <a:t>levels: </a:t>
            </a:r>
          </a:p>
          <a:p>
            <a:pPr marL="285750" indent="-285750">
              <a:spcBef>
                <a:spcPts val="600"/>
              </a:spcBef>
              <a:spcAft>
                <a:spcPts val="600"/>
              </a:spcAft>
              <a:buFont typeface="Courier New" pitchFamily="49" charset="0"/>
              <a:buChar char="o"/>
            </a:pPr>
            <a:r>
              <a:rPr lang="en-US" dirty="0" smtClean="0"/>
              <a:t>Four </a:t>
            </a:r>
            <a:r>
              <a:rPr lang="en-US" dirty="0"/>
              <a:t>unique characteristics of services</a:t>
            </a:r>
          </a:p>
          <a:p>
            <a:pPr marL="285750" indent="-285750">
              <a:spcBef>
                <a:spcPts val="600"/>
              </a:spcBef>
              <a:spcAft>
                <a:spcPts val="600"/>
              </a:spcAft>
              <a:buFont typeface="Courier New" pitchFamily="49" charset="0"/>
              <a:buChar char="o"/>
            </a:pPr>
            <a:r>
              <a:rPr lang="en-US" dirty="0" smtClean="0"/>
              <a:t>The </a:t>
            </a:r>
            <a:r>
              <a:rPr lang="en-US" dirty="0"/>
              <a:t>services marketing triangle</a:t>
            </a:r>
          </a:p>
          <a:p>
            <a:pPr marL="285750" indent="-285750">
              <a:spcBef>
                <a:spcPts val="600"/>
              </a:spcBef>
              <a:spcAft>
                <a:spcPts val="600"/>
              </a:spcAft>
              <a:buFont typeface="Courier New" pitchFamily="49" charset="0"/>
              <a:buChar char="o"/>
            </a:pPr>
            <a:r>
              <a:rPr lang="en-US" dirty="0" smtClean="0"/>
              <a:t>The </a:t>
            </a:r>
            <a:r>
              <a:rPr lang="en-US" dirty="0"/>
              <a:t>marketing mix for services</a:t>
            </a:r>
          </a:p>
        </p:txBody>
      </p:sp>
    </p:spTree>
    <p:extLst>
      <p:ext uri="{BB962C8B-B14F-4D97-AF65-F5344CB8AC3E}">
        <p14:creationId xmlns:p14="http://schemas.microsoft.com/office/powerpoint/2010/main" val="578156929"/>
      </p:ext>
    </p:extLst>
  </p:cSld>
  <p:clrMapOvr>
    <a:masterClrMapping/>
  </p:clrMapOvr>
  <p:transition spd="med">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991600" cy="609600"/>
          </a:xfrm>
        </p:spPr>
        <p:txBody>
          <a:bodyPr/>
          <a:lstStyle/>
          <a:p>
            <a:pPr algn="ctr"/>
            <a:r>
              <a:rPr lang="en-US" dirty="0" smtClean="0"/>
              <a:t>Unique characteristics </a:t>
            </a:r>
            <a:r>
              <a:rPr lang="en-US" dirty="0"/>
              <a:t>of services </a:t>
            </a:r>
          </a:p>
        </p:txBody>
      </p:sp>
      <p:pic>
        <p:nvPicPr>
          <p:cNvPr id="675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2556" y="762000"/>
            <a:ext cx="7924800" cy="6256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8247528"/>
      </p:ext>
    </p:extLst>
  </p:cSld>
  <p:clrMapOvr>
    <a:masterClrMapping/>
  </p:clrMapOvr>
  <p:transition spd="med">
    <p:fade thruBlk="1"/>
  </p:transition>
  <p:timing>
    <p:tnLst>
      <p:par>
        <p:cTn id="1" dur="indefinite" restart="never" nodeType="tmRoot"/>
      </p:par>
    </p:tnLst>
  </p:timing>
</p:sld>
</file>

<file path=ppt/theme/theme1.xml><?xml version="1.0" encoding="utf-8"?>
<a:theme xmlns:a="http://schemas.openxmlformats.org/drawingml/2006/main" name="Berrylishious design template">
  <a:themeElements>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Office Them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Berrylishious design template</Template>
  <TotalTime>301</TotalTime>
  <Words>818</Words>
  <Application>Microsoft Macintosh PowerPoint</Application>
  <PresentationFormat>On-screen Show (4:3)</PresentationFormat>
  <Paragraphs>120</Paragraphs>
  <Slides>18</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Calibri</vt:lpstr>
      <vt:lpstr>Courier New</vt:lpstr>
      <vt:lpstr>Tahoma</vt:lpstr>
      <vt:lpstr>Arial</vt:lpstr>
      <vt:lpstr>Berrylishious design template</vt:lpstr>
      <vt:lpstr>PowerPoint Presentation</vt:lpstr>
      <vt:lpstr>Topics Covered</vt:lpstr>
      <vt:lpstr>‘At Your Service Spotlight’: Walt Disney – a legacy of customer service</vt:lpstr>
      <vt:lpstr>Customer service</vt:lpstr>
      <vt:lpstr>History of customer service</vt:lpstr>
      <vt:lpstr>Reasons companies may not provide excellent customer service include….</vt:lpstr>
      <vt:lpstr>Snapshot: Customer service at the Augusta Masters</vt:lpstr>
      <vt:lpstr>Role of customer service</vt:lpstr>
      <vt:lpstr>Unique characteristics of services </vt:lpstr>
      <vt:lpstr>The services marketing triangle</vt:lpstr>
      <vt:lpstr>Expanded Marketing Mix for Services</vt:lpstr>
      <vt:lpstr>Additional 3 ‘P’s of Services Marketing </vt:lpstr>
      <vt:lpstr>Tourism and hospitality market</vt:lpstr>
      <vt:lpstr>Western markets </vt:lpstr>
      <vt:lpstr>Customer service superstars </vt:lpstr>
      <vt:lpstr>PowerPoint Presentation</vt:lpstr>
      <vt:lpstr>Asian markets </vt:lpstr>
      <vt:lpstr>Case Study: The Lopesan Group, Gran Canaria, Spain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Karen</dc:creator>
  <cp:lastModifiedBy>Microsoft Office User</cp:lastModifiedBy>
  <cp:revision>109</cp:revision>
  <cp:lastPrinted>2012-10-22T17:26:30Z</cp:lastPrinted>
  <dcterms:created xsi:type="dcterms:W3CDTF">2012-10-22T00:42:01Z</dcterms:created>
  <dcterms:modified xsi:type="dcterms:W3CDTF">2017-08-27T14:27:49Z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TC010900171033</vt:lpwstr>
  </property>
</Properties>
</file>